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80" r:id="rId2"/>
    <p:sldId id="330" r:id="rId3"/>
    <p:sldId id="331" r:id="rId4"/>
    <p:sldId id="283" r:id="rId5"/>
    <p:sldId id="334" r:id="rId6"/>
    <p:sldId id="332" r:id="rId7"/>
    <p:sldId id="279" r:id="rId8"/>
    <p:sldId id="335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87E263-629C-4CCA-AFD9-B29A3C7B83FE}" type="datetimeFigureOut">
              <a:rPr lang="en-GB" smtClean="0"/>
              <a:t>20/07/2024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C3FC26-34E0-476C-9CA3-1B7E42F44FB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4822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95544D-53EE-4666-AD01-080D2A754782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14063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97648875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197648875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3D printing allows us to make mistakes faster. The digital design to quick physical product means that we can see quickly what needs to be changed and act accordingly. 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27956FC-BBDD-4CBB-9258-247AC30C3681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56288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D1E7C-9CAB-6583-532D-A20AC81440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4A688EF-A5CC-FD9A-F75A-CDE72AED76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6FFC45-7501-6098-34E4-613C00E6AF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13BC62-F355-4209-94FA-98BE6744279E}" type="datetimeFigureOut">
              <a:rPr lang="en-GB" smtClean="0"/>
              <a:t>20/07/2024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0D0B8F-5034-B424-3F64-140F64A935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33C2EB-00CB-F56D-710C-654DCA214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D4D49-DDFD-4CA1-9CEA-4855C342FD2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55028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4E3203-51B5-41CA-57DD-5ED9FC892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6F8F757-E321-A564-EAC3-40563E3ABD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ADF8A8-9E65-70F5-A0A1-6EB8BF2339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13BC62-F355-4209-94FA-98BE6744279E}" type="datetimeFigureOut">
              <a:rPr lang="en-GB" smtClean="0"/>
              <a:t>20/07/2024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24CA28-DF0D-EDDC-37E6-2A6364B939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4E7761-94C1-839E-C5E8-41479B49F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D4D49-DDFD-4CA1-9CEA-4855C342FD2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56654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2D6D7A0-90EA-24F9-FC8F-61B62484F55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84C08DD-2FDD-4A6D-DDEC-AF220CC8FF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BDDBFC-7B2C-BD77-9249-637626921C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13BC62-F355-4209-94FA-98BE6744279E}" type="datetimeFigureOut">
              <a:rPr lang="en-GB" smtClean="0"/>
              <a:t>20/07/2024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CFC1AC-D8D6-1937-F2AD-C9B0207185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D58B8E-0792-8161-5425-CD944FC12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D4D49-DDFD-4CA1-9CEA-4855C342FD2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77445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24">
  <p:cSld name="Custom layout 24">
    <p:bg>
      <p:bgPr>
        <a:solidFill>
          <a:srgbClr val="FFFFFF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1" name="Google Shape;171;p3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Aft>
                <a:spcPts val="0"/>
              </a:spcAft>
              <a:buNone/>
              <a:defRPr sz="1333">
                <a:solidFill>
                  <a:schemeClr val="dk2"/>
                </a:solidFill>
              </a:defRPr>
            </a:lvl1pPr>
            <a:lvl2pPr lvl="1" algn="r" rtl="0">
              <a:lnSpc>
                <a:spcPct val="100000"/>
              </a:lnSpc>
              <a:spcAft>
                <a:spcPts val="0"/>
              </a:spcAft>
              <a:buNone/>
              <a:defRPr sz="1333">
                <a:solidFill>
                  <a:schemeClr val="dk2"/>
                </a:solidFill>
              </a:defRPr>
            </a:lvl2pPr>
            <a:lvl3pPr lvl="2" algn="r" rtl="0">
              <a:lnSpc>
                <a:spcPct val="100000"/>
              </a:lnSpc>
              <a:spcAft>
                <a:spcPts val="0"/>
              </a:spcAft>
              <a:buNone/>
              <a:defRPr sz="1333">
                <a:solidFill>
                  <a:schemeClr val="dk2"/>
                </a:solidFill>
              </a:defRPr>
            </a:lvl3pPr>
            <a:lvl4pPr lvl="3" algn="r" rtl="0">
              <a:lnSpc>
                <a:spcPct val="100000"/>
              </a:lnSpc>
              <a:spcAft>
                <a:spcPts val="0"/>
              </a:spcAft>
              <a:buNone/>
              <a:defRPr sz="1333">
                <a:solidFill>
                  <a:schemeClr val="dk2"/>
                </a:solidFill>
              </a:defRPr>
            </a:lvl4pPr>
            <a:lvl5pPr lvl="4" algn="r" rtl="0">
              <a:lnSpc>
                <a:spcPct val="100000"/>
              </a:lnSpc>
              <a:spcAft>
                <a:spcPts val="0"/>
              </a:spcAft>
              <a:buNone/>
              <a:defRPr sz="1333">
                <a:solidFill>
                  <a:schemeClr val="dk2"/>
                </a:solidFill>
              </a:defRPr>
            </a:lvl5pPr>
            <a:lvl6pPr lvl="5" algn="r" rtl="0">
              <a:lnSpc>
                <a:spcPct val="100000"/>
              </a:lnSpc>
              <a:spcAft>
                <a:spcPts val="0"/>
              </a:spcAft>
              <a:buNone/>
              <a:defRPr sz="1333">
                <a:solidFill>
                  <a:schemeClr val="dk2"/>
                </a:solidFill>
              </a:defRPr>
            </a:lvl6pPr>
            <a:lvl7pPr lvl="6" algn="r" rtl="0">
              <a:lnSpc>
                <a:spcPct val="100000"/>
              </a:lnSpc>
              <a:spcAft>
                <a:spcPts val="0"/>
              </a:spcAft>
              <a:buNone/>
              <a:defRPr sz="1333">
                <a:solidFill>
                  <a:schemeClr val="dk2"/>
                </a:solidFill>
              </a:defRPr>
            </a:lvl7pPr>
            <a:lvl8pPr lvl="7" algn="r" rtl="0">
              <a:lnSpc>
                <a:spcPct val="100000"/>
              </a:lnSpc>
              <a:spcAft>
                <a:spcPts val="0"/>
              </a:spcAft>
              <a:buNone/>
              <a:defRPr sz="1333">
                <a:solidFill>
                  <a:schemeClr val="dk2"/>
                </a:solidFill>
              </a:defRPr>
            </a:lvl8pPr>
            <a:lvl9pPr lvl="8" algn="r" rtl="0">
              <a:lnSpc>
                <a:spcPct val="100000"/>
              </a:lnSpc>
              <a:spcAft>
                <a:spcPts val="0"/>
              </a:spcAft>
              <a:buNone/>
              <a:defRPr sz="1333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1857938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69F6AE-9446-B48B-63A1-99E6FA689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2B6CE2-B4E4-038F-FA0F-F23AF3612D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748C57-4A14-3376-A43E-F16E5F1F90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13BC62-F355-4209-94FA-98BE6744279E}" type="datetimeFigureOut">
              <a:rPr lang="en-GB" smtClean="0"/>
              <a:t>20/07/2024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1FDA6B-A974-6192-B46E-7060E31B94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A34A72-046C-2114-5EF9-8F40A57749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D4D49-DDFD-4CA1-9CEA-4855C342FD2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50585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A8FAC-6EB8-436C-151D-BBD08B2A3D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58697A-1973-F5AA-169E-C55F7DEECF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A7A553-47C5-76CA-4EC5-BDEE6273AD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13BC62-F355-4209-94FA-98BE6744279E}" type="datetimeFigureOut">
              <a:rPr lang="en-GB" smtClean="0"/>
              <a:t>20/07/2024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4790C1-B8C2-55CB-D59D-D542D46EE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EC9D21-DFC5-E992-38F8-1C934CF529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D4D49-DDFD-4CA1-9CEA-4855C342FD2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22692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300927-30C7-38E2-0B31-5D797A086D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E3AA4F-AE5E-B2DE-B5A1-1368050DD1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6E1313-ECF6-1371-CC7F-9DD4907642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D7A286-D438-74BB-B7BA-CF8D01654F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13BC62-F355-4209-94FA-98BE6744279E}" type="datetimeFigureOut">
              <a:rPr lang="en-GB" smtClean="0"/>
              <a:t>20/07/2024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DEC16B-4B02-0621-D89F-0EBC59A20A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1331A8-99A1-DF51-2F91-691318960A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D4D49-DDFD-4CA1-9CEA-4855C342FD2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08817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4553E4-4B35-5668-D691-6BD830F33D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07941C-A7A3-34C7-EE7E-4DB45AD37E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A33E74-F33C-55C7-D850-19C6AD5A87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B3E6F06-B0FC-4FFB-FC1D-307F06AE9C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536DCAE-DA69-1C29-6E20-6C5D5AAC10C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F6C02DE-E2FC-5444-C79A-E3956C7180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13BC62-F355-4209-94FA-98BE6744279E}" type="datetimeFigureOut">
              <a:rPr lang="en-GB" smtClean="0"/>
              <a:t>20/07/2024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A426239-4B33-6FA5-283E-72F97C6E60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84071D4-2DEF-9E73-5C66-700217D66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D4D49-DDFD-4CA1-9CEA-4855C342FD2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6119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595DA-0971-6FBC-48C5-6D94EEEB2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5F08754-7C39-2DA2-61DE-50C13C4EC7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13BC62-F355-4209-94FA-98BE6744279E}" type="datetimeFigureOut">
              <a:rPr lang="en-GB" smtClean="0"/>
              <a:t>20/07/2024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38D63D-4370-107E-7DCB-6427969799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59D4C4-FBAA-9F96-5682-A3C2CEBD2B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D4D49-DDFD-4CA1-9CEA-4855C342FD2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85637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66E64DE-19B9-8723-1DB2-7C2C52957D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13BC62-F355-4209-94FA-98BE6744279E}" type="datetimeFigureOut">
              <a:rPr lang="en-GB" smtClean="0"/>
              <a:t>20/07/2024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DE290DA-404E-CF0C-483C-2AC24079B1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A8C862-DC69-E8C2-F9EF-82D5EACE2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D4D49-DDFD-4CA1-9CEA-4855C342FD2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35114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DE9985-6202-0A88-25F2-BE97B4EE5B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29526F-4706-8319-03F2-B22A700D9A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864D05-C760-CFE1-1D05-D04D8D0B88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4A730B-835B-F677-15B4-6EE0A45389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13BC62-F355-4209-94FA-98BE6744279E}" type="datetimeFigureOut">
              <a:rPr lang="en-GB" smtClean="0"/>
              <a:t>20/07/2024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BAA8F1-18B4-69B7-E766-25292996FC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3761EE-BF8D-09FF-0F8D-26FCBC066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D4D49-DDFD-4CA1-9CEA-4855C342FD2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54980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24EB2-0BA9-3844-5221-DCB80F80AB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155F84-E633-B28C-B726-4AEC91F8C36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1D8594-8D1C-524E-5C9E-4B88D51DA7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0F9605-7072-FE4E-2544-2EAB2B43FC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13BC62-F355-4209-94FA-98BE6744279E}" type="datetimeFigureOut">
              <a:rPr lang="en-GB" smtClean="0"/>
              <a:t>20/07/2024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8511F3-DE5E-650C-E7AA-1918B1347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91CF2C-1938-BBA8-9BAD-7F38198982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D4D49-DDFD-4CA1-9CEA-4855C342FD2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25654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8B161D0-3E99-99A4-2CB5-57B2C83B4A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35CF9F-FC70-E6D6-87FE-B233617AE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9BA45B-D494-D6D7-504A-2F87E192BF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713BC62-F355-4209-94FA-98BE6744279E}" type="datetimeFigureOut">
              <a:rPr lang="en-GB" smtClean="0"/>
              <a:t>20/07/2024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CA2A0E-4F54-4B7F-27DB-9886607BC6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48C873-7E32-039E-123C-69B8B92F9F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60D4D49-DDFD-4CA1-9CEA-4855C342FD2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87551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E3DD7A4-98F4-5577-88C7-AC2E29D8B248}"/>
              </a:ext>
            </a:extLst>
          </p:cNvPr>
          <p:cNvSpPr txBox="1"/>
          <p:nvPr/>
        </p:nvSpPr>
        <p:spPr>
          <a:xfrm>
            <a:off x="3048000" y="4764652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0" i="0" u="none" strike="noStrike" kern="1200" cap="none" spc="0" normalizeH="0" baseline="0" noProof="0" dirty="0">
                <a:ln>
                  <a:noFill/>
                </a:ln>
                <a:solidFill>
                  <a:srgbClr val="0E2841">
                    <a:lumMod val="75000"/>
                    <a:lumOff val="25000"/>
                  </a:srgbClr>
                </a:solidFill>
                <a:effectLst/>
                <a:uLnTx/>
                <a:uFillTx/>
                <a:latin typeface="HGGTZH Bold" panose="02000500000000000000" pitchFamily="2" charset="-122"/>
                <a:ea typeface="HGGTZH Bold" panose="02000500000000000000" pitchFamily="2" charset="-122"/>
                <a:cs typeface="+mn-cs"/>
              </a:rPr>
              <a:t>3</a:t>
            </a:r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rgbClr val="0E2841">
                    <a:lumMod val="75000"/>
                    <a:lumOff val="25000"/>
                  </a:srgbClr>
                </a:solidFill>
                <a:effectLst/>
                <a:uLnTx/>
                <a:uFillTx/>
                <a:latin typeface="HGGTZH Bold" panose="02000500000000000000" pitchFamily="2" charset="-122"/>
                <a:ea typeface="HGGTZH Bold" panose="02000500000000000000" pitchFamily="2" charset="-122"/>
                <a:cs typeface="+mn-cs"/>
              </a:rPr>
              <a:t>D</a:t>
            </a:r>
            <a:r>
              <a:rPr kumimoji="0" lang="zh-TW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E2841">
                    <a:lumMod val="75000"/>
                    <a:lumOff val="25000"/>
                  </a:srgbClr>
                </a:solidFill>
                <a:effectLst/>
                <a:uLnTx/>
                <a:uFillTx/>
                <a:latin typeface="HGGTZH Bold" panose="02000500000000000000" pitchFamily="2" charset="-122"/>
                <a:ea typeface="HGGTZH Bold" panose="02000500000000000000" pitchFamily="2" charset="-122"/>
                <a:cs typeface="+mn-cs"/>
              </a:rPr>
              <a:t>打印与电子工程小组</a:t>
            </a:r>
            <a:endParaRPr kumimoji="0" lang="en-GB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B9C7E7C-800E-80C4-BF1C-6FDD81EE308C}"/>
              </a:ext>
            </a:extLst>
          </p:cNvPr>
          <p:cNvSpPr txBox="1">
            <a:spLocks/>
          </p:cNvSpPr>
          <p:nvPr/>
        </p:nvSpPr>
        <p:spPr>
          <a:xfrm>
            <a:off x="1589138" y="4851843"/>
            <a:ext cx="9013723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4400" dirty="0">
                <a:solidFill>
                  <a:srgbClr val="156082">
                    <a:lumMod val="60000"/>
                    <a:lumOff val="40000"/>
                  </a:srgbClr>
                </a:solidFill>
                <a:latin typeface="HGGTZH Bold" panose="02000500000000000000" pitchFamily="2" charset="-122"/>
                <a:ea typeface="HGGTZH Bold" panose="02000500000000000000" pitchFamily="2" charset="-122"/>
              </a:rPr>
              <a:t>工程与设计比赛</a:t>
            </a:r>
            <a:endParaRPr kumimoji="0" lang="en-GB" sz="4400" b="0" i="0" u="none" strike="noStrike" kern="1200" cap="none" spc="0" normalizeH="0" baseline="0" noProof="0" dirty="0">
              <a:ln>
                <a:noFill/>
              </a:ln>
              <a:solidFill>
                <a:srgbClr val="156082">
                  <a:lumMod val="60000"/>
                  <a:lumOff val="40000"/>
                </a:srgbClr>
              </a:solidFill>
              <a:effectLst/>
              <a:uLnTx/>
              <a:uFillTx/>
              <a:latin typeface="HGGTZH Bold" panose="02000500000000000000" pitchFamily="2" charset="-122"/>
              <a:ea typeface="HGGTZH Bold" panose="02000500000000000000" pitchFamily="2" charset="-122"/>
              <a:cs typeface="+mj-cs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0ED333E8-2392-2609-456C-B5FE079F39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26081" y="530019"/>
            <a:ext cx="5339838" cy="4157898"/>
          </a:xfrm>
          <a:prstGeom prst="rect">
            <a:avLst/>
          </a:prstGeom>
        </p:spPr>
      </p:pic>
      <p:pic>
        <p:nvPicPr>
          <p:cNvPr id="9" name="Picture 8" descr="A blue and yellow logo&#10;&#10;Description automatically generated">
            <a:extLst>
              <a:ext uri="{FF2B5EF4-FFF2-40B4-BE49-F238E27FC236}">
                <a16:creationId xmlns:a16="http://schemas.microsoft.com/office/drawing/2014/main" id="{E0C75139-3323-AC77-5973-82DD747ACC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7328" y="177294"/>
            <a:ext cx="1265904" cy="1348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1262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FE1C2DC5-A0EA-5103-39B4-73FB75993E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071" y="2253788"/>
            <a:ext cx="10864645" cy="3825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FEE8DF8-2112-D86A-55B1-825273DAFD35}"/>
              </a:ext>
            </a:extLst>
          </p:cNvPr>
          <p:cNvSpPr txBox="1"/>
          <p:nvPr/>
        </p:nvSpPr>
        <p:spPr>
          <a:xfrm>
            <a:off x="1317522" y="1671483"/>
            <a:ext cx="172354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6000" dirty="0">
                <a:solidFill>
                  <a:schemeClr val="accent4">
                    <a:lumMod val="60000"/>
                    <a:lumOff val="40000"/>
                  </a:schemeClr>
                </a:solidFill>
                <a:latin typeface="HGGTZH Bold" panose="02000500000000000000" pitchFamily="2" charset="-122"/>
                <a:ea typeface="HGGTZH Bold" panose="02000500000000000000" pitchFamily="2" charset="-122"/>
              </a:rPr>
              <a:t>设计</a:t>
            </a:r>
            <a:endParaRPr lang="en-GB" sz="6000" dirty="0">
              <a:solidFill>
                <a:schemeClr val="accent4">
                  <a:lumMod val="60000"/>
                  <a:lumOff val="40000"/>
                </a:schemeClr>
              </a:solidFill>
              <a:latin typeface="HGGTZH Bold" panose="02000500000000000000" pitchFamily="2" charset="-122"/>
              <a:ea typeface="HGGTZH Bold" panose="02000500000000000000" pitchFamily="2" charset="-12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747834-C16F-89CF-495B-105C8677C09A}"/>
              </a:ext>
            </a:extLst>
          </p:cNvPr>
          <p:cNvSpPr txBox="1"/>
          <p:nvPr/>
        </p:nvSpPr>
        <p:spPr>
          <a:xfrm>
            <a:off x="4998251" y="1454804"/>
            <a:ext cx="172354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6000" dirty="0">
                <a:solidFill>
                  <a:schemeClr val="accent4">
                    <a:lumMod val="60000"/>
                    <a:lumOff val="40000"/>
                  </a:schemeClr>
                </a:solidFill>
                <a:latin typeface="HGGTZH Bold" panose="02000500000000000000" pitchFamily="2" charset="-122"/>
                <a:ea typeface="HGGTZH Bold" panose="02000500000000000000" pitchFamily="2" charset="-122"/>
              </a:rPr>
              <a:t>打印</a:t>
            </a:r>
            <a:endParaRPr lang="en-GB" sz="6000" dirty="0">
              <a:solidFill>
                <a:schemeClr val="accent4">
                  <a:lumMod val="60000"/>
                  <a:lumOff val="40000"/>
                </a:schemeClr>
              </a:solidFill>
              <a:latin typeface="HGGTZH Bold" panose="02000500000000000000" pitchFamily="2" charset="-122"/>
              <a:ea typeface="HGGTZH Bold" panose="02000500000000000000" pitchFamily="2" charset="-122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9FFF09-B49F-B3F5-8A23-8F30FFCF3FCA}"/>
              </a:ext>
            </a:extLst>
          </p:cNvPr>
          <p:cNvSpPr txBox="1"/>
          <p:nvPr/>
        </p:nvSpPr>
        <p:spPr>
          <a:xfrm>
            <a:off x="8852496" y="1209818"/>
            <a:ext cx="1723549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6000" dirty="0">
                <a:solidFill>
                  <a:schemeClr val="accent4">
                    <a:lumMod val="60000"/>
                    <a:lumOff val="40000"/>
                  </a:schemeClr>
                </a:solidFill>
                <a:latin typeface="HGGTZH Bold" panose="02000500000000000000" pitchFamily="2" charset="-122"/>
                <a:ea typeface="HGGTZH Bold" panose="02000500000000000000" pitchFamily="2" charset="-122"/>
              </a:rPr>
              <a:t>原型</a:t>
            </a:r>
            <a:br>
              <a:rPr lang="en-GB" altLang="zh-TW" sz="6000" dirty="0">
                <a:solidFill>
                  <a:schemeClr val="accent4">
                    <a:lumMod val="60000"/>
                    <a:lumOff val="40000"/>
                  </a:schemeClr>
                </a:solidFill>
                <a:latin typeface="HGGTZH Bold" panose="02000500000000000000" pitchFamily="2" charset="-122"/>
                <a:ea typeface="HGGTZH Bold" panose="02000500000000000000" pitchFamily="2" charset="-122"/>
              </a:rPr>
            </a:br>
            <a:r>
              <a:rPr lang="zh-TW" altLang="en-US" sz="6000" dirty="0">
                <a:solidFill>
                  <a:schemeClr val="accent4">
                    <a:lumMod val="60000"/>
                    <a:lumOff val="40000"/>
                  </a:schemeClr>
                </a:solidFill>
                <a:latin typeface="HGGTZH Bold" panose="02000500000000000000" pitchFamily="2" charset="-122"/>
                <a:ea typeface="HGGTZH Bold" panose="02000500000000000000" pitchFamily="2" charset="-122"/>
              </a:rPr>
              <a:t>成品</a:t>
            </a:r>
            <a:endParaRPr lang="en-GB" sz="6000" dirty="0">
              <a:solidFill>
                <a:schemeClr val="accent4">
                  <a:lumMod val="60000"/>
                  <a:lumOff val="40000"/>
                </a:schemeClr>
              </a:solidFill>
              <a:latin typeface="HGGTZH Bold" panose="02000500000000000000" pitchFamily="2" charset="-122"/>
              <a:ea typeface="HGGTZH Bold" panose="02000500000000000000" pitchFamily="2" charset="-122"/>
            </a:endParaRP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EA2B2D77-D39B-7E22-2F19-D006BF649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3864" y="150811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2E0B90-67D9-4624-A414-A100F70D4927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8200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8200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9" name="Picture 8" descr="A blue and yellow logo&#10;&#10;Description automatically generated">
            <a:extLst>
              <a:ext uri="{FF2B5EF4-FFF2-40B4-BE49-F238E27FC236}">
                <a16:creationId xmlns:a16="http://schemas.microsoft.com/office/drawing/2014/main" id="{D9FEBAD5-5A96-230B-C43E-DBC9DFC68D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6471" y="299902"/>
            <a:ext cx="763149" cy="813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2562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Google Shape;222;p42"/>
          <p:cNvPicPr preferRelativeResize="0"/>
          <p:nvPr/>
        </p:nvPicPr>
        <p:blipFill rotWithShape="1">
          <a:blip r:embed="rId3">
            <a:alphaModFix/>
          </a:blip>
          <a:srcRect t="7213" b="7213"/>
          <a:stretch/>
        </p:blipFill>
        <p:spPr>
          <a:xfrm>
            <a:off x="1" y="0"/>
            <a:ext cx="1219199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030767D-4E8C-8C76-B48B-3D239F72DB0A}"/>
              </a:ext>
            </a:extLst>
          </p:cNvPr>
          <p:cNvSpPr txBox="1"/>
          <p:nvPr/>
        </p:nvSpPr>
        <p:spPr>
          <a:xfrm>
            <a:off x="2959509" y="2413337"/>
            <a:ext cx="172354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6000" dirty="0">
                <a:solidFill>
                  <a:schemeClr val="accent4">
                    <a:lumMod val="60000"/>
                    <a:lumOff val="40000"/>
                  </a:schemeClr>
                </a:solidFill>
                <a:latin typeface="HGGTZH Bold" panose="02000500000000000000" pitchFamily="2" charset="-122"/>
                <a:ea typeface="HGGTZH Bold" panose="02000500000000000000" pitchFamily="2" charset="-122"/>
              </a:rPr>
              <a:t>设计</a:t>
            </a:r>
            <a:endParaRPr lang="en-GB" sz="6000" dirty="0">
              <a:solidFill>
                <a:schemeClr val="accent4">
                  <a:lumMod val="60000"/>
                  <a:lumOff val="40000"/>
                </a:schemeClr>
              </a:solidFill>
              <a:latin typeface="HGGTZH Bold" panose="02000500000000000000" pitchFamily="2" charset="-122"/>
              <a:ea typeface="HGGTZH Bold" panose="02000500000000000000" pitchFamily="2" charset="-12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D5290D4-3B14-5F67-7725-C03A0EA21FCB}"/>
              </a:ext>
            </a:extLst>
          </p:cNvPr>
          <p:cNvSpPr txBox="1"/>
          <p:nvPr/>
        </p:nvSpPr>
        <p:spPr>
          <a:xfrm>
            <a:off x="5975109" y="2407433"/>
            <a:ext cx="172354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6000" dirty="0">
                <a:solidFill>
                  <a:schemeClr val="accent4">
                    <a:lumMod val="60000"/>
                    <a:lumOff val="40000"/>
                  </a:schemeClr>
                </a:solidFill>
                <a:latin typeface="HGGTZH Bold" panose="02000500000000000000" pitchFamily="2" charset="-122"/>
                <a:ea typeface="HGGTZH Bold" panose="02000500000000000000" pitchFamily="2" charset="-122"/>
              </a:rPr>
              <a:t>建模</a:t>
            </a:r>
            <a:endParaRPr lang="en-GB" sz="6000" dirty="0">
              <a:solidFill>
                <a:schemeClr val="accent4">
                  <a:lumMod val="60000"/>
                  <a:lumOff val="40000"/>
                </a:schemeClr>
              </a:solidFill>
              <a:latin typeface="HGGTZH Bold" panose="02000500000000000000" pitchFamily="2" charset="-122"/>
              <a:ea typeface="HGGTZH Bold" panose="02000500000000000000" pitchFamily="2" charset="-12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9B07B73-C39E-A1BA-D75A-A7ED769306E9}"/>
              </a:ext>
            </a:extLst>
          </p:cNvPr>
          <p:cNvSpPr txBox="1"/>
          <p:nvPr/>
        </p:nvSpPr>
        <p:spPr>
          <a:xfrm>
            <a:off x="10075721" y="2092800"/>
            <a:ext cx="172354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6000" dirty="0">
                <a:solidFill>
                  <a:schemeClr val="accent4">
                    <a:lumMod val="60000"/>
                    <a:lumOff val="40000"/>
                  </a:schemeClr>
                </a:solidFill>
                <a:latin typeface="HGGTZH Bold" panose="02000500000000000000" pitchFamily="2" charset="-122"/>
                <a:ea typeface="HGGTZH Bold" panose="02000500000000000000" pitchFamily="2" charset="-122"/>
              </a:rPr>
              <a:t>生成</a:t>
            </a:r>
            <a:endParaRPr lang="en-GB" sz="6000" dirty="0">
              <a:solidFill>
                <a:schemeClr val="accent4">
                  <a:lumMod val="60000"/>
                  <a:lumOff val="40000"/>
                </a:schemeClr>
              </a:solidFill>
              <a:latin typeface="HGGTZH Bold" panose="02000500000000000000" pitchFamily="2" charset="-122"/>
              <a:ea typeface="HGGTZH Bold" panose="02000500000000000000" pitchFamily="2" charset="-122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DC285A-F4B3-8632-59C4-EE9113D0620B}"/>
              </a:ext>
            </a:extLst>
          </p:cNvPr>
          <p:cNvSpPr txBox="1"/>
          <p:nvPr/>
        </p:nvSpPr>
        <p:spPr>
          <a:xfrm>
            <a:off x="8030612" y="3233342"/>
            <a:ext cx="326243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6000" dirty="0">
                <a:solidFill>
                  <a:schemeClr val="accent4">
                    <a:lumMod val="60000"/>
                    <a:lumOff val="40000"/>
                  </a:schemeClr>
                </a:solidFill>
                <a:latin typeface="HGGTZH Bold" panose="02000500000000000000" pitchFamily="2" charset="-122"/>
                <a:ea typeface="HGGTZH Bold" panose="02000500000000000000" pitchFamily="2" charset="-122"/>
              </a:rPr>
              <a:t>模型结构</a:t>
            </a:r>
            <a:endParaRPr lang="en-GB" sz="6000" dirty="0">
              <a:solidFill>
                <a:schemeClr val="accent4">
                  <a:lumMod val="60000"/>
                  <a:lumOff val="40000"/>
                </a:schemeClr>
              </a:solidFill>
              <a:latin typeface="HGGTZH Bold" panose="02000500000000000000" pitchFamily="2" charset="-122"/>
              <a:ea typeface="HGGTZH Bold" panose="02000500000000000000" pitchFamily="2" charset="-122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D4E2C6B-AD5E-6E27-D149-148F9DE84167}"/>
              </a:ext>
            </a:extLst>
          </p:cNvPr>
          <p:cNvSpPr txBox="1"/>
          <p:nvPr/>
        </p:nvSpPr>
        <p:spPr>
          <a:xfrm>
            <a:off x="4372451" y="3233342"/>
            <a:ext cx="172354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6000" dirty="0">
                <a:solidFill>
                  <a:schemeClr val="accent4">
                    <a:lumMod val="60000"/>
                    <a:lumOff val="40000"/>
                  </a:schemeClr>
                </a:solidFill>
                <a:latin typeface="HGGTZH Bold" panose="02000500000000000000" pitchFamily="2" charset="-122"/>
                <a:ea typeface="HGGTZH Bold" panose="02000500000000000000" pitchFamily="2" charset="-122"/>
              </a:rPr>
              <a:t>切片</a:t>
            </a:r>
            <a:endParaRPr lang="en-GB" sz="6000" dirty="0">
              <a:solidFill>
                <a:schemeClr val="accent4">
                  <a:lumMod val="60000"/>
                  <a:lumOff val="40000"/>
                </a:schemeClr>
              </a:solidFill>
              <a:latin typeface="HGGTZH Bold" panose="02000500000000000000" pitchFamily="2" charset="-122"/>
              <a:ea typeface="HGGTZH Bold" panose="02000500000000000000" pitchFamily="2" charset="-122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549E1A9-6AE3-2F34-832D-EC6818CF01E1}"/>
              </a:ext>
            </a:extLst>
          </p:cNvPr>
          <p:cNvSpPr txBox="1"/>
          <p:nvPr/>
        </p:nvSpPr>
        <p:spPr>
          <a:xfrm>
            <a:off x="2877948" y="5842337"/>
            <a:ext cx="172354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6000" dirty="0">
                <a:solidFill>
                  <a:schemeClr val="accent4">
                    <a:lumMod val="60000"/>
                    <a:lumOff val="40000"/>
                  </a:schemeClr>
                </a:solidFill>
                <a:latin typeface="HGGTZH Bold" panose="02000500000000000000" pitchFamily="2" charset="-122"/>
                <a:ea typeface="HGGTZH Bold" panose="02000500000000000000" pitchFamily="2" charset="-122"/>
              </a:rPr>
              <a:t>打印</a:t>
            </a:r>
            <a:endParaRPr lang="en-GB" sz="6000" dirty="0">
              <a:solidFill>
                <a:schemeClr val="accent4">
                  <a:lumMod val="60000"/>
                  <a:lumOff val="40000"/>
                </a:schemeClr>
              </a:solidFill>
              <a:latin typeface="HGGTZH Bold" panose="02000500000000000000" pitchFamily="2" charset="-122"/>
              <a:ea typeface="HGGTZH Bold" panose="02000500000000000000" pitchFamily="2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D1229-02FE-141E-9AB1-36EA6F2A40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300" dirty="0">
                <a:solidFill>
                  <a:schemeClr val="accent1">
                    <a:lumMod val="75000"/>
                  </a:schemeClr>
                </a:solidFill>
                <a:latin typeface="Noto Sans CJK SC Black" panose="020B0A00000000000000" pitchFamily="34" charset="-128"/>
                <a:ea typeface="Noto Sans CJK SC Black" panose="020B0A00000000000000" pitchFamily="34" charset="-128"/>
                <a:cs typeface="+mn-cs"/>
              </a:rPr>
              <a:t>A1</a:t>
            </a:r>
            <a:r>
              <a:rPr lang="zh-TW" altLang="en-US" sz="3300" dirty="0">
                <a:solidFill>
                  <a:schemeClr val="accent1">
                    <a:lumMod val="75000"/>
                  </a:schemeClr>
                </a:solidFill>
                <a:latin typeface="Noto Sans CJK SC Black" panose="020B0A00000000000000" pitchFamily="34" charset="-128"/>
                <a:ea typeface="Noto Sans CJK SC Black" panose="020B0A00000000000000" pitchFamily="34" charset="-128"/>
                <a:cs typeface="+mn-cs"/>
              </a:rPr>
              <a:t>海报</a:t>
            </a:r>
            <a:endParaRPr lang="en-GB" sz="3300" dirty="0">
              <a:solidFill>
                <a:schemeClr val="accent1">
                  <a:lumMod val="75000"/>
                </a:schemeClr>
              </a:solidFill>
              <a:latin typeface="Noto Sans CJK SC Black" panose="020B0A00000000000000" pitchFamily="34" charset="-128"/>
              <a:ea typeface="Noto Sans CJK SC Black" panose="020B0A00000000000000" pitchFamily="34" charset="-128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C3E665-DA57-FFCA-DF3D-3845F6368A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2994"/>
            <a:ext cx="8974394" cy="503411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zh-TW" altLang="en-US" sz="3600" dirty="0">
                <a:latin typeface="Noto Sans CJK SC Black" panose="020B0A00000000000000" pitchFamily="34" charset="-128"/>
                <a:ea typeface="Noto Sans CJK SC Black" panose="020B0A00000000000000" pitchFamily="34" charset="-128"/>
              </a:rPr>
              <a:t>设计流程图</a:t>
            </a:r>
            <a:endParaRPr lang="en-GB" sz="3600" dirty="0">
              <a:latin typeface="Noto Sans CJK SC Black" panose="020B0A00000000000000" pitchFamily="34" charset="-128"/>
              <a:ea typeface="Noto Sans CJK SC Black" panose="020B0A00000000000000" pitchFamily="34" charset="-128"/>
            </a:endParaRPr>
          </a:p>
          <a:p>
            <a:r>
              <a:rPr lang="zh-TW" altLang="en-US" sz="3600" dirty="0">
                <a:latin typeface="Noto Sans CJK SC Black" panose="020B0A00000000000000" pitchFamily="34" charset="-128"/>
                <a:ea typeface="Noto Sans CJK SC Black" panose="020B0A00000000000000" pitchFamily="34" charset="-128"/>
              </a:rPr>
              <a:t>概念：为什么有这个构思？是为了什么而设计？</a:t>
            </a:r>
            <a:endParaRPr lang="en-GB" altLang="zh-TW" sz="3600" dirty="0">
              <a:latin typeface="Noto Sans CJK SC Black" panose="020B0A00000000000000" pitchFamily="34" charset="-128"/>
              <a:ea typeface="Noto Sans CJK SC Black" panose="020B0A00000000000000" pitchFamily="34" charset="-128"/>
            </a:endParaRPr>
          </a:p>
          <a:p>
            <a:r>
              <a:rPr lang="zh-TW" altLang="en-US" sz="3600" dirty="0">
                <a:latin typeface="Noto Sans CJK SC Black" panose="020B0A00000000000000" pitchFamily="34" charset="-128"/>
                <a:ea typeface="Noto Sans CJK SC Black" panose="020B0A00000000000000" pitchFamily="34" charset="-128"/>
              </a:rPr>
              <a:t>技术：</a:t>
            </a:r>
            <a:r>
              <a:rPr lang="en-GB" altLang="zh-TW" sz="3600" dirty="0">
                <a:latin typeface="Noto Sans CJK SC Black" panose="020B0A00000000000000" pitchFamily="34" charset="-128"/>
                <a:ea typeface="Noto Sans CJK SC Black" panose="020B0A00000000000000" pitchFamily="34" charset="-128"/>
              </a:rPr>
              <a:t>3</a:t>
            </a:r>
            <a:r>
              <a:rPr lang="en-US" altLang="zh-TW" sz="3600" dirty="0">
                <a:latin typeface="Noto Sans CJK SC Black" panose="020B0A00000000000000" pitchFamily="34" charset="-128"/>
                <a:ea typeface="Noto Sans CJK SC Black" panose="020B0A00000000000000" pitchFamily="34" charset="-128"/>
              </a:rPr>
              <a:t>D</a:t>
            </a:r>
            <a:r>
              <a:rPr lang="zh-TW" altLang="en-US" sz="3600" dirty="0">
                <a:latin typeface="Noto Sans CJK SC Black" panose="020B0A00000000000000" pitchFamily="34" charset="-128"/>
                <a:ea typeface="Noto Sans CJK SC Black" panose="020B0A00000000000000" pitchFamily="34" charset="-128"/>
              </a:rPr>
              <a:t>打印、编程、传感器</a:t>
            </a:r>
            <a:endParaRPr lang="en-GB" altLang="zh-TW" sz="3600" dirty="0">
              <a:latin typeface="Noto Sans CJK SC Black" panose="020B0A00000000000000" pitchFamily="34" charset="-128"/>
              <a:ea typeface="Noto Sans CJK SC Black" panose="020B0A00000000000000" pitchFamily="34" charset="-128"/>
            </a:endParaRPr>
          </a:p>
          <a:p>
            <a:r>
              <a:rPr lang="zh-TW" altLang="en-US" sz="3600" dirty="0">
                <a:latin typeface="Noto Sans CJK SC Black" panose="020B0A00000000000000" pitchFamily="34" charset="-128"/>
                <a:ea typeface="Noto Sans CJK SC Black" panose="020B0A00000000000000" pitchFamily="34" charset="-128"/>
              </a:rPr>
              <a:t>草图</a:t>
            </a:r>
            <a:endParaRPr lang="en-GB" altLang="zh-TW" sz="3600" dirty="0">
              <a:latin typeface="Noto Sans CJK SC Black" panose="020B0A00000000000000" pitchFamily="34" charset="-128"/>
              <a:ea typeface="Noto Sans CJK SC Black" panose="020B0A00000000000000" pitchFamily="34" charset="-128"/>
            </a:endParaRPr>
          </a:p>
          <a:p>
            <a:r>
              <a:rPr lang="zh-TW" altLang="en-US" sz="3600" dirty="0">
                <a:latin typeface="Noto Sans CJK SC Black" panose="020B0A00000000000000" pitchFamily="34" charset="-128"/>
                <a:ea typeface="Noto Sans CJK SC Black" panose="020B0A00000000000000" pitchFamily="34" charset="-128"/>
              </a:rPr>
              <a:t>小车设计、功能</a:t>
            </a:r>
            <a:endParaRPr lang="en-GB" altLang="zh-TW" sz="3600" dirty="0">
              <a:latin typeface="Noto Sans CJK SC Black" panose="020B0A00000000000000" pitchFamily="34" charset="-128"/>
              <a:ea typeface="Noto Sans CJK SC Black" panose="020B0A00000000000000" pitchFamily="34" charset="-128"/>
            </a:endParaRPr>
          </a:p>
          <a:p>
            <a:r>
              <a:rPr lang="zh-TW" altLang="en-US" sz="3600" dirty="0">
                <a:latin typeface="Noto Sans CJK SC Black" panose="020B0A00000000000000" pitchFamily="34" charset="-128"/>
                <a:ea typeface="Noto Sans CJK SC Black" panose="020B0A00000000000000" pitchFamily="34" charset="-128"/>
              </a:rPr>
              <a:t>团队分工</a:t>
            </a:r>
            <a:br>
              <a:rPr lang="en-GB" altLang="zh-TW" sz="3600" dirty="0">
                <a:latin typeface="Noto Sans CJK SC Black" panose="020B0A00000000000000" pitchFamily="34" charset="-128"/>
                <a:ea typeface="Noto Sans CJK SC Black" panose="020B0A00000000000000" pitchFamily="34" charset="-128"/>
              </a:rPr>
            </a:br>
            <a:endParaRPr lang="en-GB" altLang="zh-TW" sz="3600" dirty="0">
              <a:latin typeface="Noto Sans CJK SC Black" panose="020B0A00000000000000" pitchFamily="34" charset="-128"/>
              <a:ea typeface="Noto Sans CJK SC Black" panose="020B0A00000000000000" pitchFamily="34" charset="-128"/>
            </a:endParaRPr>
          </a:p>
          <a:p>
            <a:pPr marL="0" indent="0">
              <a:buNone/>
            </a:pPr>
            <a:r>
              <a:rPr lang="zh-TW" altLang="en-US" sz="3600" dirty="0">
                <a:latin typeface="Noto Sans CJK SC Black" panose="020B0A00000000000000" pitchFamily="34" charset="-128"/>
                <a:ea typeface="Noto Sans CJK SC Black" panose="020B0A00000000000000" pitchFamily="34" charset="-128"/>
              </a:rPr>
              <a:t>展示</a:t>
            </a:r>
            <a:endParaRPr lang="en-GB" altLang="zh-TW" sz="3600" dirty="0">
              <a:latin typeface="Noto Sans CJK SC Black" panose="020B0A00000000000000" pitchFamily="34" charset="-128"/>
              <a:ea typeface="Noto Sans CJK SC Black" panose="020B0A00000000000000" pitchFamily="34" charset="-128"/>
            </a:endParaRPr>
          </a:p>
          <a:p>
            <a:pPr marL="0" indent="0">
              <a:buNone/>
            </a:pPr>
            <a:r>
              <a:rPr lang="zh-TW" altLang="en-US" sz="3600" b="1" dirty="0">
                <a:latin typeface="Noto Sans CJK SC Black" panose="020B0A00000000000000" pitchFamily="34" charset="-128"/>
                <a:ea typeface="Noto Sans CJK SC Black" panose="020B0A00000000000000" pitchFamily="34" charset="-128"/>
              </a:rPr>
              <a:t>困难？怎样解决？</a:t>
            </a:r>
            <a:endParaRPr lang="en-GB" altLang="zh-TW" sz="3600" b="1" dirty="0">
              <a:latin typeface="Noto Sans CJK SC Black" panose="020B0A00000000000000" pitchFamily="34" charset="-128"/>
              <a:ea typeface="Noto Sans CJK SC Black" panose="020B0A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221616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D1229-02FE-141E-9AB1-36EA6F2A40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983623"/>
          </a:xfrm>
        </p:spPr>
        <p:txBody>
          <a:bodyPr/>
          <a:lstStyle/>
          <a:p>
            <a:r>
              <a:rPr lang="zh-TW" altLang="en-US" sz="3300" dirty="0">
                <a:solidFill>
                  <a:schemeClr val="tx2">
                    <a:lumMod val="75000"/>
                    <a:lumOff val="25000"/>
                  </a:schemeClr>
                </a:solidFill>
                <a:latin typeface="Noto Sans CJK SC Black" panose="020B0A00000000000000" pitchFamily="34" charset="-128"/>
                <a:ea typeface="Noto Sans CJK SC Black" panose="020B0A00000000000000" pitchFamily="34" charset="-128"/>
                <a:cs typeface="+mn-cs"/>
              </a:rPr>
              <a:t>概念主题：</a:t>
            </a:r>
            <a:br>
              <a:rPr lang="en-GB" altLang="zh-TW" sz="3300" dirty="0">
                <a:solidFill>
                  <a:schemeClr val="accent1">
                    <a:lumMod val="75000"/>
                  </a:schemeClr>
                </a:solidFill>
                <a:latin typeface="Noto Sans CJK SC Black" panose="020B0A00000000000000" pitchFamily="34" charset="-128"/>
                <a:ea typeface="Noto Sans CJK SC Black" panose="020B0A00000000000000" pitchFamily="34" charset="-128"/>
                <a:cs typeface="+mn-cs"/>
              </a:rPr>
            </a:br>
            <a:r>
              <a:rPr lang="zh-TW" altLang="en-US" sz="3300" dirty="0">
                <a:solidFill>
                  <a:schemeClr val="accent1">
                    <a:lumMod val="75000"/>
                  </a:schemeClr>
                </a:solidFill>
                <a:latin typeface="Noto Sans CJK SC Black" panose="020B0A00000000000000" pitchFamily="34" charset="-128"/>
                <a:ea typeface="Noto Sans CJK SC Black" panose="020B0A00000000000000" pitchFamily="34" charset="-128"/>
                <a:cs typeface="+mn-cs"/>
              </a:rPr>
              <a:t>铜仁一中初级中学 服务机器人</a:t>
            </a:r>
            <a:br>
              <a:rPr lang="en-GB" altLang="zh-TW" sz="3300" dirty="0">
                <a:solidFill>
                  <a:schemeClr val="accent1">
                    <a:lumMod val="75000"/>
                  </a:schemeClr>
                </a:solidFill>
                <a:latin typeface="Noto Sans CJK SC Black" panose="020B0A00000000000000" pitchFamily="34" charset="-128"/>
                <a:ea typeface="Noto Sans CJK SC Black" panose="020B0A00000000000000" pitchFamily="34" charset="-128"/>
                <a:cs typeface="+mn-cs"/>
              </a:rPr>
            </a:br>
            <a:br>
              <a:rPr lang="en-GB" altLang="zh-TW" sz="3300" dirty="0">
                <a:solidFill>
                  <a:schemeClr val="accent1">
                    <a:lumMod val="75000"/>
                  </a:schemeClr>
                </a:solidFill>
                <a:latin typeface="Noto Sans CJK SC Black" panose="020B0A00000000000000" pitchFamily="34" charset="-128"/>
                <a:ea typeface="Noto Sans CJK SC Black" panose="020B0A00000000000000" pitchFamily="34" charset="-128"/>
                <a:cs typeface="+mn-cs"/>
              </a:rPr>
            </a:br>
            <a:r>
              <a:rPr lang="zh-TW" altLang="en-US" sz="3300" dirty="0">
                <a:solidFill>
                  <a:schemeClr val="tx2">
                    <a:lumMod val="75000"/>
                    <a:lumOff val="25000"/>
                  </a:schemeClr>
                </a:solidFill>
                <a:latin typeface="Noto Sans CJK SC Black" panose="020B0A00000000000000" pitchFamily="34" charset="-128"/>
                <a:ea typeface="Noto Sans CJK SC Black" panose="020B0A00000000000000" pitchFamily="34" charset="-128"/>
                <a:cs typeface="+mn-cs"/>
              </a:rPr>
              <a:t>解决问题：</a:t>
            </a:r>
            <a:br>
              <a:rPr lang="en-GB" altLang="zh-TW" sz="3300" dirty="0">
                <a:solidFill>
                  <a:schemeClr val="accent1">
                    <a:lumMod val="75000"/>
                  </a:schemeClr>
                </a:solidFill>
                <a:latin typeface="Noto Sans CJK SC Black" panose="020B0A00000000000000" pitchFamily="34" charset="-128"/>
                <a:ea typeface="Noto Sans CJK SC Black" panose="020B0A00000000000000" pitchFamily="34" charset="-128"/>
                <a:cs typeface="+mn-cs"/>
              </a:rPr>
            </a:br>
            <a:r>
              <a:rPr lang="zh-TW" altLang="en-US" sz="3300" dirty="0">
                <a:solidFill>
                  <a:schemeClr val="accent1">
                    <a:lumMod val="75000"/>
                  </a:schemeClr>
                </a:solidFill>
                <a:latin typeface="Noto Sans CJK SC Black" panose="020B0A00000000000000" pitchFamily="34" charset="-128"/>
                <a:ea typeface="Noto Sans CJK SC Black" panose="020B0A00000000000000" pitchFamily="34" charset="-128"/>
                <a:cs typeface="+mn-cs"/>
              </a:rPr>
              <a:t>清洁洗手间</a:t>
            </a:r>
            <a:br>
              <a:rPr lang="en-GB" altLang="zh-TW" sz="3300" dirty="0">
                <a:solidFill>
                  <a:schemeClr val="accent1">
                    <a:lumMod val="75000"/>
                  </a:schemeClr>
                </a:solidFill>
                <a:latin typeface="Noto Sans CJK SC Black" panose="020B0A00000000000000" pitchFamily="34" charset="-128"/>
                <a:ea typeface="Noto Sans CJK SC Black" panose="020B0A00000000000000" pitchFamily="34" charset="-128"/>
                <a:cs typeface="+mn-cs"/>
              </a:rPr>
            </a:br>
            <a:r>
              <a:rPr lang="zh-TW" altLang="en-US" sz="3300" dirty="0">
                <a:solidFill>
                  <a:schemeClr val="accent1">
                    <a:lumMod val="75000"/>
                  </a:schemeClr>
                </a:solidFill>
                <a:latin typeface="Noto Sans CJK SC Black" panose="020B0A00000000000000" pitchFamily="34" charset="-128"/>
                <a:ea typeface="Noto Sans CJK SC Black" panose="020B0A00000000000000" pitchFamily="34" charset="-128"/>
                <a:cs typeface="+mn-cs"/>
              </a:rPr>
              <a:t>服务</a:t>
            </a:r>
            <a:br>
              <a:rPr lang="en-GB" altLang="zh-TW" sz="3300" dirty="0">
                <a:solidFill>
                  <a:schemeClr val="accent1">
                    <a:lumMod val="75000"/>
                  </a:schemeClr>
                </a:solidFill>
                <a:latin typeface="Noto Sans CJK SC Black" panose="020B0A00000000000000" pitchFamily="34" charset="-128"/>
                <a:ea typeface="Noto Sans CJK SC Black" panose="020B0A00000000000000" pitchFamily="34" charset="-128"/>
                <a:cs typeface="+mn-cs"/>
              </a:rPr>
            </a:br>
            <a:r>
              <a:rPr lang="zh-TW" altLang="en-US" sz="3300" dirty="0">
                <a:solidFill>
                  <a:schemeClr val="accent1">
                    <a:lumMod val="75000"/>
                  </a:schemeClr>
                </a:solidFill>
                <a:latin typeface="Noto Sans CJK SC Black" panose="020B0A00000000000000" pitchFamily="34" charset="-128"/>
                <a:ea typeface="Noto Sans CJK SC Black" panose="020B0A00000000000000" pitchFamily="34" charset="-128"/>
                <a:cs typeface="+mn-cs"/>
              </a:rPr>
              <a:t>打扫</a:t>
            </a:r>
            <a:br>
              <a:rPr lang="en-GB" altLang="zh-TW" sz="3300" dirty="0">
                <a:solidFill>
                  <a:schemeClr val="accent1">
                    <a:lumMod val="75000"/>
                  </a:schemeClr>
                </a:solidFill>
                <a:latin typeface="Noto Sans CJK SC Black" panose="020B0A00000000000000" pitchFamily="34" charset="-128"/>
                <a:ea typeface="Noto Sans CJK SC Black" panose="020B0A00000000000000" pitchFamily="34" charset="-128"/>
                <a:cs typeface="+mn-cs"/>
              </a:rPr>
            </a:br>
            <a:br>
              <a:rPr lang="en-GB" altLang="zh-TW" sz="3300" dirty="0">
                <a:solidFill>
                  <a:schemeClr val="accent1">
                    <a:lumMod val="75000"/>
                  </a:schemeClr>
                </a:solidFill>
                <a:latin typeface="Noto Sans CJK SC Black" panose="020B0A00000000000000" pitchFamily="34" charset="-128"/>
                <a:ea typeface="Noto Sans CJK SC Black" panose="020B0A00000000000000" pitchFamily="34" charset="-128"/>
                <a:cs typeface="+mn-cs"/>
              </a:rPr>
            </a:br>
            <a:r>
              <a:rPr lang="zh-TW" altLang="en-US" sz="3300" dirty="0">
                <a:solidFill>
                  <a:schemeClr val="accent1">
                    <a:lumMod val="75000"/>
                  </a:schemeClr>
                </a:solidFill>
                <a:latin typeface="Noto Sans CJK SC Black" panose="020B0A00000000000000" pitchFamily="34" charset="-128"/>
                <a:ea typeface="Noto Sans CJK SC Black" panose="020B0A00000000000000" pitchFamily="34" charset="-128"/>
                <a:cs typeface="+mn-cs"/>
              </a:rPr>
              <a:t>要有什么功能？</a:t>
            </a:r>
            <a:br>
              <a:rPr lang="en-GB" altLang="zh-TW" sz="3300" dirty="0">
                <a:solidFill>
                  <a:schemeClr val="accent1">
                    <a:lumMod val="75000"/>
                  </a:schemeClr>
                </a:solidFill>
                <a:latin typeface="Noto Sans CJK SC Black" panose="020B0A00000000000000" pitchFamily="34" charset="-128"/>
                <a:ea typeface="Noto Sans CJK SC Black" panose="020B0A00000000000000" pitchFamily="34" charset="-128"/>
                <a:cs typeface="+mn-cs"/>
              </a:rPr>
            </a:br>
            <a:r>
              <a:rPr lang="zh-TW" altLang="en-US" sz="3300" dirty="0">
                <a:solidFill>
                  <a:schemeClr val="accent1">
                    <a:lumMod val="75000"/>
                  </a:schemeClr>
                </a:solidFill>
                <a:latin typeface="Noto Sans CJK SC Black" panose="020B0A00000000000000" pitchFamily="34" charset="-128"/>
                <a:ea typeface="Noto Sans CJK SC Black" panose="020B0A00000000000000" pitchFamily="34" charset="-128"/>
                <a:cs typeface="+mn-cs"/>
              </a:rPr>
              <a:t>传感器达到这些功能？</a:t>
            </a:r>
            <a:endParaRPr lang="en-GB" sz="3300" dirty="0">
              <a:solidFill>
                <a:schemeClr val="accent1">
                  <a:lumMod val="75000"/>
                </a:schemeClr>
              </a:solidFill>
              <a:latin typeface="Noto Sans CJK SC Black" panose="020B0A00000000000000" pitchFamily="34" charset="-128"/>
              <a:ea typeface="Noto Sans CJK SC Black" panose="020B0A00000000000000" pitchFamily="34" charset="-128"/>
              <a:cs typeface="+mn-cs"/>
            </a:endParaRPr>
          </a:p>
        </p:txBody>
      </p:sp>
      <p:pic>
        <p:nvPicPr>
          <p:cNvPr id="1026" name="Picture 2" descr="高端配送机器人_楼宇_酒店_迎宾_智能送餐机器人厂家_深圳普渡机器人">
            <a:extLst>
              <a:ext uri="{FF2B5EF4-FFF2-40B4-BE49-F238E27FC236}">
                <a16:creationId xmlns:a16="http://schemas.microsoft.com/office/drawing/2014/main" id="{EE91F4D9-36C8-E461-B5E3-4C20EE145D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915"/>
          <a:stretch/>
        </p:blipFill>
        <p:spPr bwMode="auto">
          <a:xfrm>
            <a:off x="8214237" y="206018"/>
            <a:ext cx="3139563" cy="2507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运行李、送快递……中南大学校园内迎新机器人很忙- 湖南省教育厅">
            <a:extLst>
              <a:ext uri="{FF2B5EF4-FFF2-40B4-BE49-F238E27FC236}">
                <a16:creationId xmlns:a16="http://schemas.microsoft.com/office/drawing/2014/main" id="{73D0D2E4-E09F-A8A9-1A15-7E77A049A2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760" b="16022"/>
          <a:stretch/>
        </p:blipFill>
        <p:spPr bwMode="auto">
          <a:xfrm>
            <a:off x="5558760" y="2713704"/>
            <a:ext cx="3758833" cy="3333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多功能移动迎宾互动,商用接待配送的机器人-欢欢机器人">
            <a:extLst>
              <a:ext uri="{FF2B5EF4-FFF2-40B4-BE49-F238E27FC236}">
                <a16:creationId xmlns:a16="http://schemas.microsoft.com/office/drawing/2014/main" id="{84569CEB-2351-E530-A298-A87720E7BE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7593" y="1664436"/>
            <a:ext cx="4229100" cy="510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08260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05EB958B-1685-E2D9-8EAF-58C4E9A65DF8}"/>
              </a:ext>
            </a:extLst>
          </p:cNvPr>
          <p:cNvGraphicFramePr>
            <a:graphicFrameLocks noGrp="1"/>
          </p:cNvGraphicFramePr>
          <p:nvPr/>
        </p:nvGraphicFramePr>
        <p:xfrm>
          <a:off x="315685" y="0"/>
          <a:ext cx="11560629" cy="6749147"/>
        </p:xfrm>
        <a:graphic>
          <a:graphicData uri="http://schemas.openxmlformats.org/drawingml/2006/table">
            <a:tbl>
              <a:tblPr/>
              <a:tblGrid>
                <a:gridCol w="1192864">
                  <a:extLst>
                    <a:ext uri="{9D8B030D-6E8A-4147-A177-3AD203B41FA5}">
                      <a16:colId xmlns:a16="http://schemas.microsoft.com/office/drawing/2014/main" val="1886539396"/>
                    </a:ext>
                  </a:extLst>
                </a:gridCol>
                <a:gridCol w="482224">
                  <a:extLst>
                    <a:ext uri="{9D8B030D-6E8A-4147-A177-3AD203B41FA5}">
                      <a16:colId xmlns:a16="http://schemas.microsoft.com/office/drawing/2014/main" val="3139168791"/>
                    </a:ext>
                  </a:extLst>
                </a:gridCol>
                <a:gridCol w="1611635">
                  <a:extLst>
                    <a:ext uri="{9D8B030D-6E8A-4147-A177-3AD203B41FA5}">
                      <a16:colId xmlns:a16="http://schemas.microsoft.com/office/drawing/2014/main" val="2581669210"/>
                    </a:ext>
                  </a:extLst>
                </a:gridCol>
                <a:gridCol w="1548185">
                  <a:extLst>
                    <a:ext uri="{9D8B030D-6E8A-4147-A177-3AD203B41FA5}">
                      <a16:colId xmlns:a16="http://schemas.microsoft.com/office/drawing/2014/main" val="3309993977"/>
                    </a:ext>
                  </a:extLst>
                </a:gridCol>
                <a:gridCol w="1840056">
                  <a:extLst>
                    <a:ext uri="{9D8B030D-6E8A-4147-A177-3AD203B41FA5}">
                      <a16:colId xmlns:a16="http://schemas.microsoft.com/office/drawing/2014/main" val="618546497"/>
                    </a:ext>
                  </a:extLst>
                </a:gridCol>
                <a:gridCol w="1548185">
                  <a:extLst>
                    <a:ext uri="{9D8B030D-6E8A-4147-A177-3AD203B41FA5}">
                      <a16:colId xmlns:a16="http://schemas.microsoft.com/office/drawing/2014/main" val="2628767800"/>
                    </a:ext>
                  </a:extLst>
                </a:gridCol>
                <a:gridCol w="1535496">
                  <a:extLst>
                    <a:ext uri="{9D8B030D-6E8A-4147-A177-3AD203B41FA5}">
                      <a16:colId xmlns:a16="http://schemas.microsoft.com/office/drawing/2014/main" val="1177846390"/>
                    </a:ext>
                  </a:extLst>
                </a:gridCol>
                <a:gridCol w="900992">
                  <a:extLst>
                    <a:ext uri="{9D8B030D-6E8A-4147-A177-3AD203B41FA5}">
                      <a16:colId xmlns:a16="http://schemas.microsoft.com/office/drawing/2014/main" val="1219352637"/>
                    </a:ext>
                  </a:extLst>
                </a:gridCol>
                <a:gridCol w="900992">
                  <a:extLst>
                    <a:ext uri="{9D8B030D-6E8A-4147-A177-3AD203B41FA5}">
                      <a16:colId xmlns:a16="http://schemas.microsoft.com/office/drawing/2014/main" val="3207854404"/>
                    </a:ext>
                  </a:extLst>
                </a:gridCol>
              </a:tblGrid>
              <a:tr h="819801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         日期               </a:t>
                      </a:r>
                      <a:br>
                        <a:rPr lang="zh-TW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</a:br>
                      <a:r>
                        <a:rPr lang="zh-TW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时间    </a:t>
                      </a:r>
                      <a:br>
                        <a:rPr lang="zh-TW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</a:b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仿宋" panose="02010609060101010101" pitchFamily="49" charset="-122"/>
                        <a:ea typeface="仿宋" panose="02010609060101010101" pitchFamily="49" charset="-122"/>
                      </a:endParaRPr>
                    </a:p>
                  </a:txBody>
                  <a:tcPr marL="4693" marR="4693" marT="4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序号</a:t>
                      </a:r>
                    </a:p>
                  </a:txBody>
                  <a:tcPr marL="4693" marR="4693" marT="4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7.15</a:t>
                      </a:r>
                      <a:b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</a:br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星期一</a:t>
                      </a:r>
                    </a:p>
                  </a:txBody>
                  <a:tcPr marL="4693" marR="4693" marT="4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7.16</a:t>
                      </a:r>
                      <a:b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</a:br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星期二</a:t>
                      </a:r>
                    </a:p>
                  </a:txBody>
                  <a:tcPr marL="4693" marR="4693" marT="4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7.17</a:t>
                      </a:r>
                      <a:b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</a:br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星期三</a:t>
                      </a:r>
                    </a:p>
                  </a:txBody>
                  <a:tcPr marL="4693" marR="4693" marT="4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7.18</a:t>
                      </a:r>
                      <a:b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</a:br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星期四</a:t>
                      </a:r>
                    </a:p>
                  </a:txBody>
                  <a:tcPr marL="4693" marR="4693" marT="4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7.19</a:t>
                      </a:r>
                      <a:b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</a:br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星期五</a:t>
                      </a:r>
                    </a:p>
                  </a:txBody>
                  <a:tcPr marL="4693" marR="4693" marT="4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7.20</a:t>
                      </a:r>
                      <a:b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</a:br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星期六</a:t>
                      </a:r>
                    </a:p>
                  </a:txBody>
                  <a:tcPr marL="4693" marR="4693" marT="4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7.21</a:t>
                      </a:r>
                      <a:b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</a:br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星期日</a:t>
                      </a:r>
                    </a:p>
                  </a:txBody>
                  <a:tcPr marL="4693" marR="4693" marT="4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06579318"/>
                  </a:ext>
                </a:extLst>
              </a:tr>
              <a:tr h="820408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当日课程目标</a:t>
                      </a:r>
                    </a:p>
                  </a:txBody>
                  <a:tcPr marL="4693" marR="4693" marT="4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 </a:t>
                      </a:r>
                    </a:p>
                  </a:txBody>
                  <a:tcPr marL="4693" marR="4693" marT="4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全体同学</a:t>
                      </a:r>
                      <a:b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</a:b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了解</a:t>
                      </a:r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3D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应用 </a:t>
                      </a:r>
                      <a:b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</a:b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活用学习</a:t>
                      </a:r>
                    </a:p>
                  </a:txBody>
                  <a:tcPr marL="4693" marR="4693" marT="4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电子元件结合</a:t>
                      </a:r>
                      <a:b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</a:b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图象化编程</a:t>
                      </a:r>
                      <a:b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</a:b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制作与实践</a:t>
                      </a:r>
                    </a:p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仿宋" panose="02010609060101010101" pitchFamily="49" charset="-122"/>
                        <a:ea typeface="仿宋" panose="02010609060101010101" pitchFamily="49" charset="-122"/>
                      </a:endParaRPr>
                    </a:p>
                  </a:txBody>
                  <a:tcPr marL="4693" marR="4693" marT="4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小车组装</a:t>
                      </a:r>
                      <a:r>
                        <a:rPr lang="en-GB" altLang="zh-TW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 </a:t>
                      </a:r>
                      <a:br>
                        <a:rPr lang="en-GB" altLang="zh-TW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</a:br>
                      <a:r>
                        <a:rPr lang="en-GB" altLang="zh-TW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3</a:t>
                      </a:r>
                      <a:r>
                        <a:rPr lang="en-US" altLang="zh-TW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D</a:t>
                      </a:r>
                      <a:r>
                        <a:rPr lang="zh-TW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设计与打印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仿宋" panose="02010609060101010101" pitchFamily="49" charset="-122"/>
                        <a:ea typeface="仿宋" panose="02010609060101010101" pitchFamily="49" charset="-122"/>
                      </a:endParaRPr>
                    </a:p>
                  </a:txBody>
                  <a:tcPr marL="4693" marR="4693" marT="4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进阶</a:t>
                      </a:r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3D</a:t>
                      </a:r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设计与打印</a:t>
                      </a:r>
                      <a:b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</a:br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打印机维护</a:t>
                      </a:r>
                    </a:p>
                  </a:txBody>
                  <a:tcPr marL="4693" marR="4693" marT="4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3D</a:t>
                      </a:r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设计与打印</a:t>
                      </a:r>
                      <a:b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</a:br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小车比赛</a:t>
                      </a:r>
                      <a:b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</a:br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总结课程</a:t>
                      </a:r>
                      <a:b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</a:br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延伸学习</a:t>
                      </a:r>
                    </a:p>
                  </a:txBody>
                  <a:tcPr marL="4693" marR="4693" marT="4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 </a:t>
                      </a:r>
                    </a:p>
                  </a:txBody>
                  <a:tcPr marL="4693" marR="4693" marT="4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 </a:t>
                      </a:r>
                    </a:p>
                  </a:txBody>
                  <a:tcPr marL="4693" marR="4693" marT="4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0241577"/>
                  </a:ext>
                </a:extLst>
              </a:tr>
              <a:tr h="556209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8:30-9:10</a:t>
                      </a:r>
                    </a:p>
                  </a:txBody>
                  <a:tcPr marL="4693" marR="4693" marT="4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1</a:t>
                      </a:r>
                    </a:p>
                  </a:txBody>
                  <a:tcPr marL="4693" marR="4693" marT="4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项目启动</a:t>
                      </a:r>
                      <a:b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</a:br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全体破冰</a:t>
                      </a:r>
                    </a:p>
                  </a:txBody>
                  <a:tcPr marL="4693" marR="4693" marT="4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团队合作</a:t>
                      </a:r>
                      <a:b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</a:b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规划</a:t>
                      </a:r>
                    </a:p>
                  </a:txBody>
                  <a:tcPr marL="4693" marR="4693" marT="4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3D</a:t>
                      </a:r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设计</a:t>
                      </a:r>
                      <a:b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</a:br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界面与使用</a:t>
                      </a:r>
                    </a:p>
                  </a:txBody>
                  <a:tcPr marL="4693" marR="4693" marT="4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完成小车结构</a:t>
                      </a:r>
                      <a:b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</a:br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3D</a:t>
                      </a:r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设计装饰</a:t>
                      </a:r>
                    </a:p>
                  </a:txBody>
                  <a:tcPr marL="4693" marR="4693" marT="4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小车调试</a:t>
                      </a:r>
                      <a:b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</a:br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设计优化</a:t>
                      </a:r>
                    </a:p>
                  </a:txBody>
                  <a:tcPr marL="4693" marR="4693" marT="4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DAF2D0"/>
                          </a:highlight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小组项目准备</a:t>
                      </a:r>
                    </a:p>
                  </a:txBody>
                  <a:tcPr marL="4693" marR="4693" marT="4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F2D0"/>
                    </a:solidFill>
                  </a:tcPr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DAF2D0"/>
                          </a:highlight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小组项目展览汇报</a:t>
                      </a:r>
                    </a:p>
                  </a:txBody>
                  <a:tcPr marL="4693" marR="4693" marT="4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F2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3290456"/>
                  </a:ext>
                </a:extLst>
              </a:tr>
              <a:tr h="394561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9:10-9:20</a:t>
                      </a:r>
                    </a:p>
                  </a:txBody>
                  <a:tcPr marL="4693" marR="4693" marT="4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6"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CAEDFB"/>
                          </a:highlight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课间休息</a:t>
                      </a:r>
                    </a:p>
                  </a:txBody>
                  <a:tcPr marL="4693" marR="4693" marT="4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EDF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942486"/>
                  </a:ext>
                </a:extLst>
              </a:tr>
              <a:tr h="413378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9:20-10:00</a:t>
                      </a:r>
                    </a:p>
                  </a:txBody>
                  <a:tcPr marL="4693" marR="4693" marT="4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2</a:t>
                      </a:r>
                    </a:p>
                  </a:txBody>
                  <a:tcPr marL="4693" marR="4693" marT="4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班内破冰</a:t>
                      </a:r>
                    </a:p>
                  </a:txBody>
                  <a:tcPr marL="4693" marR="4693" marT="4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电子元件入门</a:t>
                      </a:r>
                    </a:p>
                  </a:txBody>
                  <a:tcPr marL="4693" marR="4693" marT="4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3D</a:t>
                      </a:r>
                      <a:r>
                        <a:rPr lang="zh-TW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设计</a:t>
                      </a:r>
                    </a:p>
                  </a:txBody>
                  <a:tcPr marL="4693" marR="4693" marT="4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3D</a:t>
                      </a:r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设计装饰</a:t>
                      </a:r>
                      <a:b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</a:br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3D</a:t>
                      </a:r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打印</a:t>
                      </a:r>
                    </a:p>
                  </a:txBody>
                  <a:tcPr marL="4693" marR="4693" marT="4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设计</a:t>
                      </a:r>
                      <a:b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</a:br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3</a:t>
                      </a: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D</a:t>
                      </a:r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打印</a:t>
                      </a:r>
                    </a:p>
                  </a:txBody>
                  <a:tcPr marL="4693" marR="4693" marT="4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4758269"/>
                  </a:ext>
                </a:extLst>
              </a:tr>
              <a:tr h="394561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10:00-10:10</a:t>
                      </a:r>
                    </a:p>
                  </a:txBody>
                  <a:tcPr marL="4693" marR="4693" marT="4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6"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CAEDFB"/>
                          </a:highlight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课间休息</a:t>
                      </a:r>
                    </a:p>
                  </a:txBody>
                  <a:tcPr marL="4693" marR="4693" marT="4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EDF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0876481"/>
                  </a:ext>
                </a:extLst>
              </a:tr>
              <a:tr h="413378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10:10-10:50</a:t>
                      </a:r>
                    </a:p>
                  </a:txBody>
                  <a:tcPr marL="4693" marR="4693" marT="4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3</a:t>
                      </a:r>
                    </a:p>
                  </a:txBody>
                  <a:tcPr marL="4693" marR="4693" marT="4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课程引入</a:t>
                      </a:r>
                      <a:b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</a:br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（橡皮泥与制造）</a:t>
                      </a:r>
                    </a:p>
                  </a:txBody>
                  <a:tcPr marL="4693" marR="4693" marT="4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电子元件入门</a:t>
                      </a:r>
                    </a:p>
                  </a:txBody>
                  <a:tcPr marL="4693" marR="4693" marT="4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3D</a:t>
                      </a:r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设计进阶</a:t>
                      </a:r>
                    </a:p>
                  </a:txBody>
                  <a:tcPr marL="4693" marR="4693" marT="4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3D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设计装饰</a:t>
                      </a:r>
                      <a:b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</a:br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3D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打印</a:t>
                      </a:r>
                    </a:p>
                  </a:txBody>
                  <a:tcPr marL="4693" marR="4693" marT="4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设计</a:t>
                      </a:r>
                      <a:b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</a:br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3</a:t>
                      </a: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D</a:t>
                      </a:r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打印</a:t>
                      </a:r>
                    </a:p>
                  </a:txBody>
                  <a:tcPr marL="4693" marR="4693" marT="4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3772734"/>
                  </a:ext>
                </a:extLst>
              </a:tr>
              <a:tr h="210166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CAEDFB"/>
                          </a:highlight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10:50-14:30</a:t>
                      </a:r>
                    </a:p>
                  </a:txBody>
                  <a:tcPr marL="4693" marR="4693" marT="4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EDFB"/>
                    </a:solidFill>
                  </a:tcPr>
                </a:tc>
                <a:tc gridSpan="8"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CAEDFB"/>
                          </a:highlight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午休</a:t>
                      </a:r>
                    </a:p>
                  </a:txBody>
                  <a:tcPr marL="4693" marR="4693" marT="4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EDF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5533138"/>
                  </a:ext>
                </a:extLst>
              </a:tr>
              <a:tr h="413378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14:30-15:10</a:t>
                      </a:r>
                    </a:p>
                  </a:txBody>
                  <a:tcPr marL="4693" marR="4693" marT="4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5</a:t>
                      </a:r>
                    </a:p>
                  </a:txBody>
                  <a:tcPr marL="4693" marR="4693" marT="4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3D</a:t>
                      </a:r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打印讲座</a:t>
                      </a:r>
                    </a:p>
                  </a:txBody>
                  <a:tcPr marL="4693" marR="4693" marT="4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电子元件进阶</a:t>
                      </a:r>
                    </a:p>
                  </a:txBody>
                  <a:tcPr marL="4693" marR="4693" marT="4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小车制作</a:t>
                      </a:r>
                      <a:b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</a:br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（组装和基础设计）</a:t>
                      </a:r>
                    </a:p>
                  </a:txBody>
                  <a:tcPr marL="4693" marR="4693" marT="4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3D</a:t>
                      </a:r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设定与参数设置</a:t>
                      </a:r>
                    </a:p>
                  </a:txBody>
                  <a:tcPr marL="4693" marR="4693" marT="4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小车调试</a:t>
                      </a:r>
                      <a:b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</a:b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设计优化</a:t>
                      </a:r>
                    </a:p>
                  </a:txBody>
                  <a:tcPr marL="4693" marR="4693" marT="4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DAF2D0"/>
                          </a:highlight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小组项目准备</a:t>
                      </a:r>
                    </a:p>
                  </a:txBody>
                  <a:tcPr marL="4693" marR="4693" marT="4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F2D0"/>
                    </a:solidFill>
                  </a:tcPr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DAF2D0"/>
                          </a:highlight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展览</a:t>
                      </a:r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DAF2D0"/>
                          </a:highlight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-</a:t>
                      </a:r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DAF2D0"/>
                          </a:highlight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交流大会</a:t>
                      </a:r>
                    </a:p>
                  </a:txBody>
                  <a:tcPr marL="4693" marR="4693" marT="4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F2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39858"/>
                  </a:ext>
                </a:extLst>
              </a:tr>
              <a:tr h="394561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15:10-15:20</a:t>
                      </a:r>
                    </a:p>
                  </a:txBody>
                  <a:tcPr marL="4693" marR="4693" marT="4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6"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CAEDFB"/>
                          </a:highlight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课间休息</a:t>
                      </a:r>
                    </a:p>
                  </a:txBody>
                  <a:tcPr marL="4693" marR="4693" marT="4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EDF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2282014"/>
                  </a:ext>
                </a:extLst>
              </a:tr>
              <a:tr h="570115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15:20-16:00</a:t>
                      </a:r>
                    </a:p>
                  </a:txBody>
                  <a:tcPr marL="4693" marR="4693" marT="4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6</a:t>
                      </a:r>
                    </a:p>
                  </a:txBody>
                  <a:tcPr marL="4693" marR="4693" marT="4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课程介绍</a:t>
                      </a:r>
                      <a:b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</a:br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3D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打印机组装</a:t>
                      </a:r>
                    </a:p>
                  </a:txBody>
                  <a:tcPr marL="4693" marR="4693" marT="4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电子元件进阶</a:t>
                      </a:r>
                    </a:p>
                  </a:txBody>
                  <a:tcPr marL="4693" marR="4693" marT="4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小车制作</a:t>
                      </a:r>
                      <a:b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</a:br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（组装和基础设计）</a:t>
                      </a:r>
                    </a:p>
                  </a:txBody>
                  <a:tcPr marL="4693" marR="4693" marT="4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打印装饰</a:t>
                      </a:r>
                    </a:p>
                  </a:txBody>
                  <a:tcPr marL="4693" marR="4693" marT="4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小车比赛</a:t>
                      </a:r>
                    </a:p>
                  </a:txBody>
                  <a:tcPr marL="4693" marR="4693" marT="4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7406142"/>
                  </a:ext>
                </a:extLst>
              </a:tr>
              <a:tr h="394561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16:00-16:10</a:t>
                      </a:r>
                    </a:p>
                  </a:txBody>
                  <a:tcPr marL="4693" marR="4693" marT="4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6"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CAEDFB"/>
                          </a:highlight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课间休息</a:t>
                      </a:r>
                    </a:p>
                  </a:txBody>
                  <a:tcPr marL="4693" marR="4693" marT="4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EDF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0918095"/>
                  </a:ext>
                </a:extLst>
              </a:tr>
              <a:tr h="549255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16:10-16:50</a:t>
                      </a:r>
                    </a:p>
                  </a:txBody>
                  <a:tcPr marL="4693" marR="4693" marT="4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7</a:t>
                      </a:r>
                    </a:p>
                  </a:txBody>
                  <a:tcPr marL="4693" marR="4693" marT="4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3D</a:t>
                      </a:r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打印机组装</a:t>
                      </a:r>
                      <a:b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</a:br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打印测试</a:t>
                      </a:r>
                    </a:p>
                  </a:txBody>
                  <a:tcPr marL="4693" marR="4693" marT="4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电子工程结合</a:t>
                      </a:r>
                      <a:b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</a:br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（交通灯</a:t>
                      </a:r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)</a:t>
                      </a:r>
                    </a:p>
                  </a:txBody>
                  <a:tcPr marL="4693" marR="4693" marT="4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3D</a:t>
                      </a:r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设计</a:t>
                      </a:r>
                    </a:p>
                  </a:txBody>
                  <a:tcPr marL="4693" marR="4693" marT="4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学习维护打印机</a:t>
                      </a:r>
                    </a:p>
                  </a:txBody>
                  <a:tcPr marL="4693" marR="4693" marT="4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总结</a:t>
                      </a:r>
                      <a:b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</a:b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需求了解</a:t>
                      </a:r>
                    </a:p>
                  </a:txBody>
                  <a:tcPr marL="4693" marR="4693" marT="4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2880823"/>
                  </a:ext>
                </a:extLst>
              </a:tr>
              <a:tr h="194649">
                <a:tc>
                  <a:txBody>
                    <a:bodyPr/>
                    <a:lstStyle/>
                    <a:p>
                      <a:pPr algn="l" fontAlgn="ctr"/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693" marR="4693" marT="4693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693" marR="4693" marT="4693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693" marR="4693" marT="4693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693" marR="4693" marT="4693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693" marR="4693" marT="4693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693" marR="4693" marT="4693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693" marR="4693" marT="4693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693" marR="4693" marT="4693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693" marR="4693" marT="4693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1991645"/>
                  </a:ext>
                </a:extLst>
              </a:tr>
              <a:tr h="210166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课程成果</a:t>
                      </a:r>
                    </a:p>
                  </a:txBody>
                  <a:tcPr marL="4693" marR="4693" marT="46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693" marR="4693" marT="46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橡皮泥与</a:t>
                      </a:r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3D</a:t>
                      </a:r>
                      <a:r>
                        <a:rPr lang="zh-TW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测试</a:t>
                      </a:r>
                      <a:endParaRPr lang="en-GB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693" marR="4693" marT="46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智能交通灯</a:t>
                      </a:r>
                    </a:p>
                  </a:txBody>
                  <a:tcPr marL="4693" marR="4693" marT="46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3D</a:t>
                      </a:r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建模设计与小车拼装</a:t>
                      </a:r>
                    </a:p>
                  </a:txBody>
                  <a:tcPr marL="4693" marR="4693" marT="46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3D</a:t>
                      </a:r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打印成品</a:t>
                      </a:r>
                    </a:p>
                  </a:txBody>
                  <a:tcPr marL="4693" marR="4693" marT="46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小车避障／循迹任务</a:t>
                      </a:r>
                    </a:p>
                  </a:txBody>
                  <a:tcPr marL="4693" marR="4693" marT="46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693" marR="4693" marT="46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693" marR="4693" marT="46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640680"/>
                  </a:ext>
                </a:extLst>
              </a:tr>
            </a:tbl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6A993B24-A01E-E63E-C809-4D70D309285C}"/>
              </a:ext>
            </a:extLst>
          </p:cNvPr>
          <p:cNvSpPr/>
          <p:nvPr/>
        </p:nvSpPr>
        <p:spPr>
          <a:xfrm>
            <a:off x="8563897" y="6430297"/>
            <a:ext cx="1524000" cy="42770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小车比赛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737492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1EE608A-31E4-190E-9511-D3393C748038}"/>
              </a:ext>
            </a:extLst>
          </p:cNvPr>
          <p:cNvSpPr txBox="1"/>
          <p:nvPr/>
        </p:nvSpPr>
        <p:spPr>
          <a:xfrm>
            <a:off x="503220" y="300942"/>
            <a:ext cx="43047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3600" dirty="0">
                <a:solidFill>
                  <a:srgbClr val="0E2841">
                    <a:lumMod val="75000"/>
                    <a:lumOff val="25000"/>
                  </a:srgbClr>
                </a:solidFill>
                <a:latin typeface="HGGTZH Bold" panose="02000500000000000000" pitchFamily="2" charset="-122"/>
                <a:ea typeface="HGGTZH Bold" panose="02000500000000000000" pitchFamily="2" charset="-122"/>
              </a:rPr>
              <a:t>小车设计</a:t>
            </a:r>
            <a:endParaRPr lang="en-GB" sz="3600" dirty="0">
              <a:solidFill>
                <a:srgbClr val="0E2841">
                  <a:lumMod val="75000"/>
                  <a:lumOff val="25000"/>
                </a:srgbClr>
              </a:solidFill>
              <a:latin typeface="HGGTZH Bold" panose="02000500000000000000" pitchFamily="2" charset="-122"/>
              <a:ea typeface="HGGTZH Bold" panose="02000500000000000000" pitchFamily="2" charset="-122"/>
            </a:endParaRPr>
          </a:p>
        </p:txBody>
      </p:sp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7AED4059-5CF5-00DF-1094-14CA1E96F6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8279" y="264015"/>
            <a:ext cx="3483584" cy="527816"/>
          </a:xfrm>
          <a:prstGeom prst="rect">
            <a:avLst/>
          </a:prstGeom>
        </p:spPr>
      </p:pic>
      <p:pic>
        <p:nvPicPr>
          <p:cNvPr id="7" name="Picture 6" descr="A blue and yellow logo&#10;&#10;Description automatically generated">
            <a:extLst>
              <a:ext uri="{FF2B5EF4-FFF2-40B4-BE49-F238E27FC236}">
                <a16:creationId xmlns:a16="http://schemas.microsoft.com/office/drawing/2014/main" id="{2189B2BD-0DC8-CFF7-5F08-CAF43950C9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0606" y="176859"/>
            <a:ext cx="646388" cy="68871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1FDE827-FFA1-9413-DFC9-093FC8CC05DC}"/>
              </a:ext>
            </a:extLst>
          </p:cNvPr>
          <p:cNvSpPr txBox="1"/>
          <p:nvPr/>
        </p:nvSpPr>
        <p:spPr>
          <a:xfrm>
            <a:off x="7529733" y="1179869"/>
            <a:ext cx="4304754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3600" b="1" dirty="0">
                <a:solidFill>
                  <a:prstClr val="black"/>
                </a:solidFill>
                <a:latin typeface="Noto Sans CJK SC Black" panose="020B0A00000000000000" pitchFamily="34" charset="-128"/>
                <a:ea typeface="Noto Sans CJK SC Black" panose="020B0A00000000000000" pitchFamily="34" charset="-128"/>
              </a:rPr>
              <a:t>小车</a:t>
            </a:r>
            <a:endParaRPr lang="en-GB" altLang="zh-TW" sz="3600" b="1" dirty="0">
              <a:solidFill>
                <a:prstClr val="black"/>
              </a:solidFill>
              <a:latin typeface="Noto Sans CJK SC Black" panose="020B0A00000000000000" pitchFamily="34" charset="-128"/>
              <a:ea typeface="Noto Sans CJK SC Black" panose="020B0A00000000000000" pitchFamily="34" charset="-128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400" dirty="0">
                <a:solidFill>
                  <a:prstClr val="black"/>
                </a:solidFill>
                <a:latin typeface="Noto Sans CJK SC Regular" panose="020B0500000000000000" pitchFamily="34" charset="-128"/>
                <a:ea typeface="Noto Sans CJK SC Regular" panose="020B0500000000000000" pitchFamily="34" charset="-128"/>
              </a:rPr>
              <a:t>外壳</a:t>
            </a:r>
            <a:endParaRPr lang="en-GB" altLang="zh-TW" sz="2400" b="1" dirty="0">
              <a:solidFill>
                <a:prstClr val="black"/>
              </a:solidFill>
              <a:latin typeface="Noto Sans CJK SC Regular" panose="020B0500000000000000" pitchFamily="34" charset="-128"/>
              <a:ea typeface="Noto Sans CJK SC Regular" panose="020B0500000000000000" pitchFamily="34" charset="-128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400" b="1" dirty="0">
                <a:solidFill>
                  <a:prstClr val="black"/>
                </a:solidFill>
                <a:latin typeface="Noto Sans CJK SC Regular" panose="020B0500000000000000" pitchFamily="34" charset="-128"/>
                <a:ea typeface="Noto Sans CJK SC Regular" panose="020B0500000000000000" pitchFamily="34" charset="-128"/>
              </a:rPr>
              <a:t>其他装饰</a:t>
            </a:r>
            <a:endParaRPr lang="en-GB" altLang="zh-TW" sz="2400" b="1" dirty="0">
              <a:solidFill>
                <a:prstClr val="black"/>
              </a:solidFill>
              <a:latin typeface="Noto Sans CJK SC Regular" panose="020B0500000000000000" pitchFamily="34" charset="-128"/>
              <a:ea typeface="Noto Sans CJK SC Regular" panose="020B0500000000000000" pitchFamily="34" charset="-128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altLang="zh-TW" sz="2400" b="1" dirty="0">
              <a:solidFill>
                <a:prstClr val="black"/>
              </a:solidFill>
              <a:latin typeface="Noto Sans CJK SC Regular" panose="020B0500000000000000" pitchFamily="34" charset="-128"/>
              <a:ea typeface="Noto Sans CJK SC Regular" panose="020B0500000000000000" pitchFamily="34" charset="-128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2400" b="1" dirty="0">
              <a:solidFill>
                <a:prstClr val="black"/>
              </a:solidFill>
              <a:latin typeface="Noto Sans CJK SC Regular" panose="020B0500000000000000" pitchFamily="34" charset="-128"/>
              <a:ea typeface="Noto Sans CJK SC Regular" panose="020B0500000000000000" pitchFamily="34" charset="-128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DA905A-EE34-013B-F612-B02F86055A8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5" r="16020"/>
          <a:stretch/>
        </p:blipFill>
        <p:spPr>
          <a:xfrm>
            <a:off x="503220" y="1179869"/>
            <a:ext cx="3174045" cy="5540459"/>
          </a:xfrm>
          <a:prstGeom prst="rect">
            <a:avLst/>
          </a:prstGeom>
        </p:spPr>
      </p:pic>
      <p:pic>
        <p:nvPicPr>
          <p:cNvPr id="8" name="Picture 7" descr="A measuring device with batteries&#10;&#10;Description automatically generated">
            <a:extLst>
              <a:ext uri="{FF2B5EF4-FFF2-40B4-BE49-F238E27FC236}">
                <a16:creationId xmlns:a16="http://schemas.microsoft.com/office/drawing/2014/main" id="{0F0210FF-BAD7-89A4-65F6-1B8785F77B8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595"/>
          <a:stretch/>
        </p:blipFill>
        <p:spPr>
          <a:xfrm>
            <a:off x="3824748" y="2025444"/>
            <a:ext cx="3340510" cy="304796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E8E9893-D1AB-7DB6-09FF-E44007531862}"/>
              </a:ext>
            </a:extLst>
          </p:cNvPr>
          <p:cNvSpPr txBox="1"/>
          <p:nvPr/>
        </p:nvSpPr>
        <p:spPr>
          <a:xfrm>
            <a:off x="7529733" y="3549428"/>
            <a:ext cx="4573777" cy="29546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 err="1">
                <a:latin typeface="Noto Sans CJK SC Black" panose="020B0A00000000000000" pitchFamily="34" charset="-128"/>
                <a:ea typeface="Noto Sans CJK SC Black" panose="020B0A00000000000000" pitchFamily="34" charset="-128"/>
              </a:rPr>
              <a:t>设计创意</a:t>
            </a:r>
            <a:r>
              <a:rPr lang="en-GB" dirty="0" err="1">
                <a:latin typeface="Noto Sans CJK SC Regular" panose="020B0500000000000000" pitchFamily="34" charset="-128"/>
                <a:ea typeface="Noto Sans CJK SC Regular" panose="020B0500000000000000" pitchFamily="34" charset="-128"/>
              </a:rPr>
              <a:t>：小车外观设计和对打印的考量</a:t>
            </a:r>
            <a:endParaRPr lang="en-GB" dirty="0">
              <a:latin typeface="Noto Sans CJK SC Regular" panose="020B0500000000000000" pitchFamily="34" charset="-128"/>
              <a:ea typeface="Noto Sans CJK SC Regular" panose="020B0500000000000000" pitchFamily="34" charset="-128"/>
            </a:endParaRPr>
          </a:p>
          <a:p>
            <a:r>
              <a:rPr lang="en-GB" dirty="0" err="1">
                <a:latin typeface="Noto Sans CJK SC Black" panose="020B0A00000000000000" pitchFamily="34" charset="-128"/>
                <a:ea typeface="Noto Sans CJK SC Black" panose="020B0A00000000000000" pitchFamily="34" charset="-128"/>
              </a:rPr>
              <a:t>功能</a:t>
            </a:r>
            <a:r>
              <a:rPr lang="en-GB" dirty="0">
                <a:latin typeface="Noto Sans CJK SC Regular" panose="020B0500000000000000" pitchFamily="34" charset="-128"/>
                <a:ea typeface="Noto Sans CJK SC Regular" panose="020B0500000000000000" pitchFamily="34" charset="-128"/>
              </a:rPr>
              <a:t>：</a:t>
            </a:r>
            <a:r>
              <a:rPr lang="zh-TW" altLang="en-US" dirty="0">
                <a:latin typeface="Noto Sans CJK SC Regular" panose="020B0500000000000000" pitchFamily="34" charset="-128"/>
                <a:ea typeface="Noto Sans CJK SC Regular" panose="020B0500000000000000" pitchFamily="34" charset="-128"/>
              </a:rPr>
              <a:t>设计与工程逻辑；</a:t>
            </a:r>
            <a:br>
              <a:rPr lang="en-GB" altLang="zh-TW" dirty="0">
                <a:latin typeface="Noto Sans CJK SC Regular" panose="020B0500000000000000" pitchFamily="34" charset="-128"/>
                <a:ea typeface="Noto Sans CJK SC Regular" panose="020B0500000000000000" pitchFamily="34" charset="-128"/>
              </a:rPr>
            </a:br>
            <a:r>
              <a:rPr lang="en-GB" dirty="0" err="1">
                <a:latin typeface="Noto Sans CJK SC Regular" panose="020B0500000000000000" pitchFamily="34" charset="-128"/>
                <a:ea typeface="Noto Sans CJK SC Regular" panose="020B0500000000000000" pitchFamily="34" charset="-128"/>
              </a:rPr>
              <a:t>小车红外功能的实践</a:t>
            </a:r>
            <a:endParaRPr lang="en-GB" dirty="0">
              <a:latin typeface="Noto Sans CJK SC Regular" panose="020B0500000000000000" pitchFamily="34" charset="-128"/>
              <a:ea typeface="Noto Sans CJK SC Regular" panose="020B0500000000000000" pitchFamily="34" charset="-128"/>
            </a:endParaRPr>
          </a:p>
          <a:p>
            <a:r>
              <a:rPr lang="en-GB" dirty="0" err="1">
                <a:latin typeface="Noto Sans CJK SC Black" panose="020B0A00000000000000" pitchFamily="34" charset="-128"/>
                <a:ea typeface="Noto Sans CJK SC Black" panose="020B0A00000000000000" pitchFamily="34" charset="-128"/>
              </a:rPr>
              <a:t>质量</a:t>
            </a:r>
            <a:r>
              <a:rPr lang="zh-TW" altLang="en-US" dirty="0">
                <a:latin typeface="Noto Sans CJK SC Black" panose="020B0A00000000000000" pitchFamily="34" charset="-128"/>
                <a:ea typeface="Noto Sans CJK SC Black" panose="020B0A00000000000000" pitchFamily="34" charset="-128"/>
              </a:rPr>
              <a:t>与稳定</a:t>
            </a:r>
            <a:r>
              <a:rPr lang="en-GB" dirty="0">
                <a:latin typeface="Noto Sans CJK SC Regular" panose="020B0500000000000000" pitchFamily="34" charset="-128"/>
                <a:ea typeface="Noto Sans CJK SC Regular" panose="020B0500000000000000" pitchFamily="34" charset="-128"/>
              </a:rPr>
              <a:t>：</a:t>
            </a:r>
            <a:r>
              <a:rPr lang="en-GB" dirty="0" err="1">
                <a:latin typeface="Noto Sans CJK SC Regular" panose="020B0500000000000000" pitchFamily="34" charset="-128"/>
                <a:ea typeface="Noto Sans CJK SC Regular" panose="020B0500000000000000" pitchFamily="34" charset="-128"/>
              </a:rPr>
              <a:t>编程逻辑讲解稳定性</a:t>
            </a:r>
            <a:endParaRPr lang="en-GB" dirty="0">
              <a:latin typeface="Noto Sans CJK SC Regular" panose="020B0500000000000000" pitchFamily="34" charset="-128"/>
              <a:ea typeface="Noto Sans CJK SC Regular" panose="020B0500000000000000" pitchFamily="34" charset="-128"/>
            </a:endParaRPr>
          </a:p>
          <a:p>
            <a:r>
              <a:rPr lang="zh-TW" altLang="en-US" dirty="0">
                <a:latin typeface="Noto Sans CJK SC Black" panose="020B0A00000000000000" pitchFamily="34" charset="-128"/>
                <a:ea typeface="Noto Sans CJK SC Black" panose="020B0A00000000000000" pitchFamily="34" charset="-128"/>
              </a:rPr>
              <a:t>团队分工</a:t>
            </a:r>
            <a:r>
              <a:rPr lang="zh-TW" altLang="en-US" dirty="0">
                <a:latin typeface="Noto Sans CJK SC Regular" panose="020B0500000000000000" pitchFamily="34" charset="-128"/>
                <a:ea typeface="Noto Sans CJK SC Regular" panose="020B0500000000000000" pitchFamily="34" charset="-128"/>
              </a:rPr>
              <a:t>：团队合作和海报展示</a:t>
            </a:r>
            <a:endParaRPr lang="en-GB" dirty="0">
              <a:latin typeface="Noto Sans CJK SC Regular" panose="020B0500000000000000" pitchFamily="34" charset="-128"/>
              <a:ea typeface="Noto Sans CJK SC Regular" panose="020B0500000000000000" pitchFamily="34" charset="-128"/>
            </a:endParaRPr>
          </a:p>
          <a:p>
            <a:r>
              <a:rPr lang="zh-TW" altLang="en-US" dirty="0">
                <a:latin typeface="Noto Sans CJK SC Regular" panose="020B0500000000000000" pitchFamily="34" charset="-128"/>
                <a:ea typeface="Noto Sans CJK SC Regular" panose="020B0500000000000000" pitchFamily="34" charset="-128"/>
              </a:rPr>
              <a:t>展示讲解：</a:t>
            </a:r>
            <a:endParaRPr lang="en-GB" dirty="0">
              <a:latin typeface="Noto Sans CJK SC Regular" panose="020B0500000000000000" pitchFamily="34" charset="-128"/>
              <a:ea typeface="Noto Sans CJK SC Regular" panose="020B0500000000000000" pitchFamily="34" charset="-128"/>
            </a:endParaRPr>
          </a:p>
          <a:p>
            <a:r>
              <a:rPr lang="zh-TW" altLang="en-US" dirty="0">
                <a:latin typeface="Noto Sans CJK SC Black" panose="020B0A00000000000000" pitchFamily="34" charset="-128"/>
                <a:ea typeface="Noto Sans CJK SC Black" panose="020B0A00000000000000" pitchFamily="34" charset="-128"/>
              </a:rPr>
              <a:t>延伸分数</a:t>
            </a:r>
            <a:r>
              <a:rPr lang="zh-TW" altLang="en-US" dirty="0">
                <a:latin typeface="Noto Sans CJK SC Regular" panose="020B0500000000000000" pitchFamily="34" charset="-128"/>
                <a:ea typeface="Noto Sans CJK SC Regular" panose="020B0500000000000000" pitchFamily="34" charset="-128"/>
              </a:rPr>
              <a:t>：</a:t>
            </a:r>
            <a:r>
              <a:rPr lang="en-GB" dirty="0" err="1">
                <a:latin typeface="Noto Sans CJK SC Regular" panose="020B0500000000000000" pitchFamily="34" charset="-128"/>
                <a:ea typeface="Noto Sans CJK SC Regular" panose="020B0500000000000000" pitchFamily="34" charset="-128"/>
              </a:rPr>
              <a:t>融合其他模块的创新功能</a:t>
            </a:r>
            <a:endParaRPr lang="en-GB" dirty="0">
              <a:latin typeface="Noto Sans CJK SC Regular" panose="020B0500000000000000" pitchFamily="34" charset="-128"/>
              <a:ea typeface="Noto Sans CJK SC Regular" panose="020B0500000000000000" pitchFamily="34" charset="-128"/>
            </a:endParaRPr>
          </a:p>
          <a:p>
            <a:endParaRPr lang="en-GB" dirty="0">
              <a:latin typeface="Noto Sans CJK SC Regular" panose="020B0500000000000000" pitchFamily="34" charset="-128"/>
              <a:ea typeface="Noto Sans CJK SC Regular" panose="020B0500000000000000" pitchFamily="34" charset="-128"/>
            </a:endParaRPr>
          </a:p>
          <a:p>
            <a:endParaRPr lang="en-GB" dirty="0">
              <a:latin typeface="Noto Sans CJK SC Regular" panose="020B0500000000000000" pitchFamily="34" charset="-128"/>
              <a:ea typeface="Noto Sans CJK SC Regular" panose="020B0500000000000000" pitchFamily="34" charset="-128"/>
            </a:endParaRPr>
          </a:p>
          <a:p>
            <a:pPr algn="ctr"/>
            <a:r>
              <a:rPr lang="zh-TW" altLang="en-US" sz="2400" b="1" dirty="0">
                <a:latin typeface="Noto Sans CJK SC Regular" panose="020B0500000000000000" pitchFamily="34" charset="-128"/>
                <a:ea typeface="Noto Sans CJK SC Regular" panose="020B0500000000000000" pitchFamily="34" charset="-128"/>
              </a:rPr>
              <a:t>小车和海报设计</a:t>
            </a:r>
            <a:endParaRPr lang="en-GB" altLang="zh-TW" sz="2400" b="1" dirty="0">
              <a:latin typeface="Noto Sans CJK SC Regular" panose="020B0500000000000000" pitchFamily="34" charset="-128"/>
              <a:ea typeface="Noto Sans CJK SC Regular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460465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B78A843F-EF93-50C8-1027-4C4D7FA69E74}"/>
              </a:ext>
            </a:extLst>
          </p:cNvPr>
          <p:cNvSpPr/>
          <p:nvPr/>
        </p:nvSpPr>
        <p:spPr>
          <a:xfrm>
            <a:off x="9347703" y="3982065"/>
            <a:ext cx="1032387" cy="227125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草图</a:t>
            </a:r>
            <a:endParaRPr lang="en-GB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25861DD-105D-718F-87E9-C13709DD566F}"/>
              </a:ext>
            </a:extLst>
          </p:cNvPr>
          <p:cNvGrpSpPr/>
          <p:nvPr/>
        </p:nvGrpSpPr>
        <p:grpSpPr>
          <a:xfrm>
            <a:off x="3138857" y="635783"/>
            <a:ext cx="3972231" cy="5506065"/>
            <a:chOff x="462117" y="678426"/>
            <a:chExt cx="3431458" cy="6312310"/>
          </a:xfrm>
          <a:noFill/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5C1AD3F-56DB-EA02-7181-14E89A93FDF2}"/>
                </a:ext>
              </a:extLst>
            </p:cNvPr>
            <p:cNvSpPr/>
            <p:nvPr/>
          </p:nvSpPr>
          <p:spPr>
            <a:xfrm>
              <a:off x="462117" y="678426"/>
              <a:ext cx="3431458" cy="2104103"/>
            </a:xfrm>
            <a:prstGeom prst="rect">
              <a:avLst/>
            </a:prstGeom>
            <a:solidFill>
              <a:schemeClr val="tx2">
                <a:lumMod val="10000"/>
                <a:lumOff val="9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Noto Sans CJK SC Light" panose="020B0300000000000000" pitchFamily="34" charset="-128"/>
                <a:ea typeface="Noto Sans CJK SC Light" panose="020B0300000000000000" pitchFamily="34" charset="-128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230B6AA-993F-E49E-8C2B-2B957A3B9028}"/>
                </a:ext>
              </a:extLst>
            </p:cNvPr>
            <p:cNvSpPr/>
            <p:nvPr/>
          </p:nvSpPr>
          <p:spPr>
            <a:xfrm>
              <a:off x="462117" y="2782530"/>
              <a:ext cx="3431458" cy="1258033"/>
            </a:xfrm>
            <a:prstGeom prst="rect">
              <a:avLst/>
            </a:prstGeom>
            <a:solidFill>
              <a:schemeClr val="tx2">
                <a:lumMod val="25000"/>
                <a:lumOff val="7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Noto Sans CJK SC Light" panose="020B0300000000000000" pitchFamily="34" charset="-128"/>
                <a:ea typeface="Noto Sans CJK SC Light" panose="020B0300000000000000" pitchFamily="34" charset="-128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A761B1C-C577-4FE6-B328-D2516209E5B5}"/>
                </a:ext>
              </a:extLst>
            </p:cNvPr>
            <p:cNvSpPr/>
            <p:nvPr/>
          </p:nvSpPr>
          <p:spPr>
            <a:xfrm>
              <a:off x="462117" y="4027131"/>
              <a:ext cx="3431458" cy="2963605"/>
            </a:xfrm>
            <a:prstGeom prst="rect">
              <a:avLst/>
            </a:prstGeom>
            <a:solidFill>
              <a:schemeClr val="tx2">
                <a:lumMod val="10000"/>
                <a:lumOff val="9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latin typeface="Noto Sans CJK SC Light" panose="020B0300000000000000" pitchFamily="34" charset="-128"/>
                <a:ea typeface="Noto Sans CJK SC Light" panose="020B0300000000000000" pitchFamily="34" charset="-128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7CD49B04-1F87-FE24-94E1-AB15DECA4CD0}"/>
              </a:ext>
            </a:extLst>
          </p:cNvPr>
          <p:cNvSpPr txBox="1"/>
          <p:nvPr/>
        </p:nvSpPr>
        <p:spPr>
          <a:xfrm>
            <a:off x="3138857" y="71689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小车名称</a:t>
            </a:r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9E0A57F-6985-95EC-D9FA-388ACAF4E4C3}"/>
              </a:ext>
            </a:extLst>
          </p:cNvPr>
          <p:cNvSpPr txBox="1"/>
          <p:nvPr/>
        </p:nvSpPr>
        <p:spPr>
          <a:xfrm>
            <a:off x="3138857" y="108623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组名</a:t>
            </a:r>
            <a:endParaRPr lang="en-GB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B784921-FFBE-95B2-88F6-0DAAF93214A0}"/>
              </a:ext>
            </a:extLst>
          </p:cNvPr>
          <p:cNvSpPr txBox="1"/>
          <p:nvPr/>
        </p:nvSpPr>
        <p:spPr>
          <a:xfrm>
            <a:off x="3138857" y="136879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成员</a:t>
            </a:r>
            <a:endParaRPr lang="en-GB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963CA00-8E0B-18FA-B4DC-6D0BC828158C}"/>
              </a:ext>
            </a:extLst>
          </p:cNvPr>
          <p:cNvSpPr txBox="1"/>
          <p:nvPr/>
        </p:nvSpPr>
        <p:spPr>
          <a:xfrm>
            <a:off x="3138857" y="190729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发现问题</a:t>
            </a:r>
            <a:endParaRPr lang="en-GB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5CCF88A-0906-88D1-C328-D3BF89308E08}"/>
              </a:ext>
            </a:extLst>
          </p:cNvPr>
          <p:cNvSpPr txBox="1"/>
          <p:nvPr/>
        </p:nvSpPr>
        <p:spPr>
          <a:xfrm>
            <a:off x="3138857" y="2492183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方案</a:t>
            </a:r>
            <a:endParaRPr lang="en-GB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B08DE90-9241-5400-3A70-DCDCB5E4A11C}"/>
              </a:ext>
            </a:extLst>
          </p:cNvPr>
          <p:cNvSpPr txBox="1"/>
          <p:nvPr/>
        </p:nvSpPr>
        <p:spPr>
          <a:xfrm>
            <a:off x="3138857" y="3589533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设计与工程</a:t>
            </a:r>
            <a:endParaRPr lang="en-GB" altLang="zh-TW" dirty="0"/>
          </a:p>
          <a:p>
            <a:r>
              <a:rPr lang="zh-TW" altLang="en-US" dirty="0"/>
              <a:t>草图展示功能</a:t>
            </a:r>
            <a:endParaRPr lang="en-GB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6CFA49A-BC44-E2C0-2869-E1CDF81C3A4A}"/>
              </a:ext>
            </a:extLst>
          </p:cNvPr>
          <p:cNvSpPr txBox="1"/>
          <p:nvPr/>
        </p:nvSpPr>
        <p:spPr>
          <a:xfrm>
            <a:off x="3138857" y="2839811"/>
            <a:ext cx="40639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(</a:t>
            </a:r>
            <a:r>
              <a:rPr lang="zh-TW" altLang="en-US" dirty="0"/>
              <a:t>怎样结合</a:t>
            </a:r>
            <a:r>
              <a:rPr lang="en-GB" altLang="zh-TW" dirty="0"/>
              <a:t>3</a:t>
            </a:r>
            <a:r>
              <a:rPr lang="en-US" altLang="zh-TW" dirty="0"/>
              <a:t>D</a:t>
            </a:r>
            <a:r>
              <a:rPr lang="zh-TW" altLang="en-US" dirty="0"/>
              <a:t>打印和编程嘗試解決問題</a:t>
            </a:r>
            <a:r>
              <a:rPr lang="en-US" altLang="zh-TW" dirty="0"/>
              <a:t>)</a:t>
            </a:r>
            <a:endParaRPr lang="en-GB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6587D9E-0E7C-2DE4-F512-ECEC544A1B1D}"/>
              </a:ext>
            </a:extLst>
          </p:cNvPr>
          <p:cNvSpPr txBox="1"/>
          <p:nvPr/>
        </p:nvSpPr>
        <p:spPr>
          <a:xfrm>
            <a:off x="7819718" y="817731"/>
            <a:ext cx="3238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800" dirty="0">
                <a:solidFill>
                  <a:schemeClr val="accent1">
                    <a:lumMod val="75000"/>
                  </a:schemeClr>
                </a:solidFill>
                <a:latin typeface="Noto Sans CJK SC Black" panose="020B0A00000000000000" pitchFamily="34" charset="-128"/>
                <a:ea typeface="Noto Sans CJK SC Black" panose="020B0A00000000000000" pitchFamily="34" charset="-128"/>
                <a:cs typeface="+mn-cs"/>
              </a:rPr>
              <a:t>铜仁一中初级中学 服务机器人</a:t>
            </a:r>
            <a:endParaRPr lang="en-GB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297D04E-AFD8-0736-715B-3D4A3B78ACBF}"/>
              </a:ext>
            </a:extLst>
          </p:cNvPr>
          <p:cNvSpPr txBox="1"/>
          <p:nvPr/>
        </p:nvSpPr>
        <p:spPr>
          <a:xfrm>
            <a:off x="7819718" y="1169669"/>
            <a:ext cx="115448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Noto Sans CJK SC Light" panose="020B0300000000000000" pitchFamily="34" charset="-128"/>
                <a:ea typeface="Noto Sans CJK SC Light" panose="020B0300000000000000" pitchFamily="34" charset="-128"/>
              </a:rPr>
              <a:t>123</a:t>
            </a:r>
            <a:r>
              <a:rPr lang="zh-CN" altLang="en-US" dirty="0">
                <a:latin typeface="Noto Sans CJK SC Light" panose="020B0300000000000000" pitchFamily="34" charset="-128"/>
                <a:ea typeface="Noto Sans CJK SC Light" panose="020B0300000000000000" pitchFamily="34" charset="-128"/>
              </a:rPr>
              <a:t>组
组长 ：</a:t>
            </a:r>
            <a:br>
              <a:rPr lang="zh-CN" altLang="en-US" dirty="0">
                <a:latin typeface="Noto Sans CJK SC Light" panose="020B0300000000000000" pitchFamily="34" charset="-128"/>
                <a:ea typeface="Noto Sans CJK SC Light" panose="020B0300000000000000" pitchFamily="34" charset="-128"/>
              </a:rPr>
            </a:br>
            <a:r>
              <a:rPr lang="zh-CN" altLang="en-US" dirty="0">
                <a:latin typeface="Noto Sans CJK SC Light" panose="020B0300000000000000" pitchFamily="34" charset="-128"/>
                <a:ea typeface="Noto Sans CJK SC Light" panose="020B0300000000000000" pitchFamily="34" charset="-128"/>
              </a:rPr>
              <a:t>设计师 ：</a:t>
            </a:r>
            <a:br>
              <a:rPr lang="zh-CN" altLang="en-US" dirty="0">
                <a:latin typeface="Noto Sans CJK SC Light" panose="020B0300000000000000" pitchFamily="34" charset="-128"/>
                <a:ea typeface="Noto Sans CJK SC Light" panose="020B0300000000000000" pitchFamily="34" charset="-128"/>
              </a:rPr>
            </a:br>
            <a:r>
              <a:rPr lang="zh-CN" altLang="en-US" dirty="0">
                <a:latin typeface="Noto Sans CJK SC Light" panose="020B0300000000000000" pitchFamily="34" charset="-128"/>
                <a:ea typeface="Noto Sans CJK SC Light" panose="020B0300000000000000" pitchFamily="34" charset="-128"/>
              </a:rPr>
              <a:t>工程师 ：</a:t>
            </a:r>
            <a:endParaRPr lang="en-GB" dirty="0">
              <a:latin typeface="Noto Sans CJK SC Light" panose="020B0300000000000000" pitchFamily="34" charset="-128"/>
              <a:ea typeface="Noto Sans CJK SC Light" panose="020B0300000000000000" pitchFamily="34" charset="-128"/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1A684C3-CFDC-8077-CDFA-27D073B9F18F}"/>
              </a:ext>
            </a:extLst>
          </p:cNvPr>
          <p:cNvCxnSpPr/>
          <p:nvPr/>
        </p:nvCxnSpPr>
        <p:spPr>
          <a:xfrm flipH="1">
            <a:off x="8652968" y="4951778"/>
            <a:ext cx="806222" cy="9135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CCB9462E-F6F2-1594-0B1B-05608E68CA6E}"/>
              </a:ext>
            </a:extLst>
          </p:cNvPr>
          <p:cNvSpPr txBox="1"/>
          <p:nvPr/>
        </p:nvSpPr>
        <p:spPr>
          <a:xfrm>
            <a:off x="7832927" y="4874845"/>
            <a:ext cx="103238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latin typeface="Noto Sans CJK SC Light" panose="020B0300000000000000" pitchFamily="34" charset="-128"/>
                <a:ea typeface="Noto Sans CJK SC Light" panose="020B0300000000000000" pitchFamily="34" charset="-128"/>
              </a:rPr>
              <a:t>功能</a:t>
            </a:r>
            <a:r>
              <a:rPr lang="en-US" altLang="zh-TW" dirty="0">
                <a:latin typeface="Noto Sans CJK SC Light" panose="020B0300000000000000" pitchFamily="34" charset="-128"/>
                <a:ea typeface="Noto Sans CJK SC Light" panose="020B0300000000000000" pitchFamily="34" charset="-128"/>
              </a:rPr>
              <a:t>1:</a:t>
            </a:r>
            <a:br>
              <a:rPr lang="en-US" altLang="zh-TW" dirty="0">
                <a:latin typeface="Noto Sans CJK SC Light" panose="020B0300000000000000" pitchFamily="34" charset="-128"/>
                <a:ea typeface="Noto Sans CJK SC Light" panose="020B0300000000000000" pitchFamily="34" charset="-128"/>
              </a:rPr>
            </a:br>
            <a:r>
              <a:rPr lang="en-US" altLang="zh-TW" dirty="0">
                <a:latin typeface="Noto Sans CJK SC Light" panose="020B0300000000000000" pitchFamily="34" charset="-128"/>
                <a:ea typeface="Noto Sans CJK SC Light" panose="020B0300000000000000" pitchFamily="34" charset="-128"/>
              </a:rPr>
              <a:t>(</a:t>
            </a:r>
            <a:r>
              <a:rPr lang="zh-TW" altLang="en-US" dirty="0">
                <a:latin typeface="Noto Sans CJK SC Light" panose="020B0300000000000000" pitchFamily="34" charset="-128"/>
                <a:ea typeface="Noto Sans CJK SC Light" panose="020B0300000000000000" pitchFamily="34" charset="-128"/>
              </a:rPr>
              <a:t>功能与解释）</a:t>
            </a:r>
            <a:endParaRPr lang="en-GB" dirty="0">
              <a:latin typeface="Noto Sans CJK SC Light" panose="020B0300000000000000" pitchFamily="34" charset="-128"/>
              <a:ea typeface="Noto Sans CJK SC Light" panose="020B0300000000000000" pitchFamily="34" charset="-128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DC572A0-D6E2-329D-1A20-A9CF7B9F9D29}"/>
              </a:ext>
            </a:extLst>
          </p:cNvPr>
          <p:cNvSpPr txBox="1"/>
          <p:nvPr/>
        </p:nvSpPr>
        <p:spPr>
          <a:xfrm>
            <a:off x="10453904" y="5525717"/>
            <a:ext cx="162066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latin typeface="Noto Sans CJK SC Light" panose="020B0300000000000000" pitchFamily="34" charset="-128"/>
                <a:ea typeface="Noto Sans CJK SC Light" panose="020B0300000000000000" pitchFamily="34" charset="-128"/>
              </a:rPr>
              <a:t>功能</a:t>
            </a:r>
            <a:r>
              <a:rPr lang="en-US" altLang="zh-TW" dirty="0">
                <a:latin typeface="Noto Sans CJK SC Light" panose="020B0300000000000000" pitchFamily="34" charset="-128"/>
                <a:ea typeface="Noto Sans CJK SC Light" panose="020B0300000000000000" pitchFamily="34" charset="-128"/>
              </a:rPr>
              <a:t>3:</a:t>
            </a:r>
          </a:p>
          <a:p>
            <a:r>
              <a:rPr lang="zh-TW" altLang="en-US" dirty="0">
                <a:latin typeface="Noto Sans CJK SC Light" panose="020B0300000000000000" pitchFamily="34" charset="-128"/>
                <a:ea typeface="Noto Sans CJK SC Light" panose="020B0300000000000000" pitchFamily="34" charset="-128"/>
              </a:rPr>
              <a:t>紫外光清洁灯</a:t>
            </a:r>
            <a:br>
              <a:rPr lang="en-US" altLang="zh-TW" dirty="0">
                <a:latin typeface="Noto Sans CJK SC Light" panose="020B0300000000000000" pitchFamily="34" charset="-128"/>
                <a:ea typeface="Noto Sans CJK SC Light" panose="020B0300000000000000" pitchFamily="34" charset="-128"/>
              </a:rPr>
            </a:br>
            <a:endParaRPr lang="en-GB" dirty="0">
              <a:latin typeface="Noto Sans CJK SC Light" panose="020B0300000000000000" pitchFamily="34" charset="-128"/>
              <a:ea typeface="Noto Sans CJK SC Light" panose="020B0300000000000000" pitchFamily="34" charset="-128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DC77056-7BE9-7A57-6F8A-0D741F271FC1}"/>
              </a:ext>
            </a:extLst>
          </p:cNvPr>
          <p:cNvSpPr txBox="1"/>
          <p:nvPr/>
        </p:nvSpPr>
        <p:spPr>
          <a:xfrm>
            <a:off x="7819718" y="3155181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Noto Sans CJK SC Light" panose="020B0300000000000000" pitchFamily="34" charset="-128"/>
                <a:ea typeface="Noto Sans CJK SC Light" panose="020B0300000000000000" pitchFamily="34" charset="-128"/>
              </a:rPr>
              <a:t>方案</a:t>
            </a:r>
            <a:endParaRPr lang="en-GB" altLang="zh-TW" dirty="0">
              <a:latin typeface="Noto Sans CJK SC Light" panose="020B0300000000000000" pitchFamily="34" charset="-128"/>
              <a:ea typeface="Noto Sans CJK SC Light" panose="020B0300000000000000" pitchFamily="34" charset="-128"/>
            </a:endParaRPr>
          </a:p>
          <a:p>
            <a:r>
              <a:rPr lang="zh-TW" altLang="en-US" dirty="0">
                <a:latin typeface="Noto Sans CJK SC Light" panose="020B0300000000000000" pitchFamily="34" charset="-128"/>
                <a:ea typeface="Noto Sans CJK SC Light" panose="020B0300000000000000" pitchFamily="34" charset="-128"/>
              </a:rPr>
              <a:t>传感器、设计逻辑</a:t>
            </a:r>
            <a:endParaRPr lang="en-GB" altLang="zh-TW" dirty="0">
              <a:latin typeface="Noto Sans CJK SC Light" panose="020B0300000000000000" pitchFamily="34" charset="-128"/>
              <a:ea typeface="Noto Sans CJK SC Light" panose="020B0300000000000000" pitchFamily="34" charset="-128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BB77A81-5E5D-EBAE-097C-08E86EB8C523}"/>
              </a:ext>
            </a:extLst>
          </p:cNvPr>
          <p:cNvSpPr txBox="1"/>
          <p:nvPr/>
        </p:nvSpPr>
        <p:spPr>
          <a:xfrm>
            <a:off x="7819718" y="2476848"/>
            <a:ext cx="27238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Noto Sans CJK SC Light" panose="020B0300000000000000" pitchFamily="34" charset="-128"/>
                <a:ea typeface="Noto Sans CJK SC Light" panose="020B0300000000000000" pitchFamily="34" charset="-128"/>
              </a:rPr>
              <a:t>问题</a:t>
            </a:r>
            <a:r>
              <a:rPr lang="zh-CN" altLang="en-US" dirty="0">
                <a:latin typeface="Noto Sans CJK SC Light" panose="020B0300000000000000" pitchFamily="34" charset="-128"/>
                <a:ea typeface="Noto Sans CJK SC Light" panose="020B0300000000000000" pitchFamily="34" charset="-128"/>
              </a:rPr>
              <a:t>
</a:t>
            </a:r>
            <a:r>
              <a:rPr lang="zh-TW" altLang="en-US" dirty="0">
                <a:latin typeface="Noto Sans CJK SC Light" panose="020B0300000000000000" pitchFamily="34" charset="-128"/>
                <a:ea typeface="Noto Sans CJK SC Light" panose="020B0300000000000000" pitchFamily="34" charset="-128"/>
              </a:rPr>
              <a:t>洗手间的卫生和气味问题</a:t>
            </a:r>
            <a:endParaRPr lang="en-GB" dirty="0">
              <a:latin typeface="Noto Sans CJK SC Light" panose="020B0300000000000000" pitchFamily="34" charset="-128"/>
              <a:ea typeface="Noto Sans CJK SC Light" panose="020B0300000000000000" pitchFamily="34" charset="-128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E46DE46-A9E8-5E1B-FBB7-B590AAEBA886}"/>
              </a:ext>
            </a:extLst>
          </p:cNvPr>
          <p:cNvSpPr txBox="1"/>
          <p:nvPr/>
        </p:nvSpPr>
        <p:spPr>
          <a:xfrm>
            <a:off x="7778043" y="3810586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Noto Sans CJK SC Light" panose="020B0300000000000000" pitchFamily="34" charset="-128"/>
                <a:ea typeface="Noto Sans CJK SC Light" panose="020B0300000000000000" pitchFamily="34" charset="-128"/>
              </a:rPr>
              <a:t>设计工程</a:t>
            </a:r>
            <a:endParaRPr lang="en-GB" altLang="zh-TW" dirty="0">
              <a:latin typeface="Noto Sans CJK SC Light" panose="020B0300000000000000" pitchFamily="34" charset="-128"/>
              <a:ea typeface="Noto Sans CJK SC Light" panose="020B0300000000000000" pitchFamily="34" charset="-128"/>
            </a:endParaRPr>
          </a:p>
          <a:p>
            <a:r>
              <a:rPr lang="zh-TW" altLang="en-US" dirty="0">
                <a:latin typeface="Noto Sans CJK SC Light" panose="020B0300000000000000" pitchFamily="34" charset="-128"/>
                <a:ea typeface="Noto Sans CJK SC Light" panose="020B0300000000000000" pitchFamily="34" charset="-128"/>
              </a:rPr>
              <a:t>传感器、功能</a:t>
            </a:r>
            <a:endParaRPr lang="en-GB" dirty="0">
              <a:latin typeface="Noto Sans CJK SC Light" panose="020B0300000000000000" pitchFamily="34" charset="-128"/>
              <a:ea typeface="Noto Sans CJK SC Light" panose="020B0300000000000000" pitchFamily="34" charset="-128"/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44EAC99-0668-CFF9-0C8A-22F9E7F9B893}"/>
              </a:ext>
            </a:extLst>
          </p:cNvPr>
          <p:cNvCxnSpPr>
            <a:cxnSpLocks/>
            <a:endCxn id="26" idx="1"/>
          </p:cNvCxnSpPr>
          <p:nvPr/>
        </p:nvCxnSpPr>
        <p:spPr>
          <a:xfrm flipV="1">
            <a:off x="10218677" y="5987382"/>
            <a:ext cx="235227" cy="1347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5C328F23-F117-7E3E-B3EA-F1D885F10D72}"/>
              </a:ext>
            </a:extLst>
          </p:cNvPr>
          <p:cNvSpPr txBox="1"/>
          <p:nvPr/>
        </p:nvSpPr>
        <p:spPr>
          <a:xfrm>
            <a:off x="10453902" y="4400352"/>
            <a:ext cx="100043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latin typeface="Noto Sans CJK SC Light" panose="020B0300000000000000" pitchFamily="34" charset="-128"/>
                <a:ea typeface="Noto Sans CJK SC Light" panose="020B0300000000000000" pitchFamily="34" charset="-128"/>
              </a:rPr>
              <a:t>功能</a:t>
            </a:r>
            <a:r>
              <a:rPr lang="en-US" altLang="zh-TW" dirty="0">
                <a:latin typeface="Noto Sans CJK SC Light" panose="020B0300000000000000" pitchFamily="34" charset="-128"/>
                <a:ea typeface="Noto Sans CJK SC Light" panose="020B0300000000000000" pitchFamily="34" charset="-128"/>
              </a:rPr>
              <a:t>2:</a:t>
            </a:r>
          </a:p>
          <a:p>
            <a:r>
              <a:rPr lang="zh-TW" altLang="en-US" dirty="0">
                <a:latin typeface="Noto Sans CJK SC Light" panose="020B0300000000000000" pitchFamily="34" charset="-128"/>
                <a:ea typeface="Noto Sans CJK SC Light" panose="020B0300000000000000" pitchFamily="34" charset="-128"/>
              </a:rPr>
              <a:t>香味</a:t>
            </a:r>
            <a:endParaRPr lang="en-GB" dirty="0">
              <a:latin typeface="Noto Sans CJK SC Light" panose="020B0300000000000000" pitchFamily="34" charset="-128"/>
              <a:ea typeface="Noto Sans CJK SC Light" panose="020B0300000000000000" pitchFamily="34" charset="-128"/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8505A292-E6FD-0B12-D903-2E6458AF0366}"/>
              </a:ext>
            </a:extLst>
          </p:cNvPr>
          <p:cNvCxnSpPr>
            <a:cxnSpLocks/>
          </p:cNvCxnSpPr>
          <p:nvPr/>
        </p:nvCxnSpPr>
        <p:spPr>
          <a:xfrm>
            <a:off x="10273419" y="4615305"/>
            <a:ext cx="235226" cy="13892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D9111B2A-4D7A-C03D-CC10-5B8C4F1832C1}"/>
              </a:ext>
            </a:extLst>
          </p:cNvPr>
          <p:cNvSpPr txBox="1"/>
          <p:nvPr/>
        </p:nvSpPr>
        <p:spPr>
          <a:xfrm>
            <a:off x="7346673" y="80066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/>
              <a:t>例子</a:t>
            </a:r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E57142D-4EC9-266C-D050-E1222C9216E3}"/>
              </a:ext>
            </a:extLst>
          </p:cNvPr>
          <p:cNvSpPr txBox="1"/>
          <p:nvPr/>
        </p:nvSpPr>
        <p:spPr>
          <a:xfrm>
            <a:off x="274622" y="809145"/>
            <a:ext cx="2863223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zh-TW" altLang="en-US" sz="1800" dirty="0">
                <a:solidFill>
                  <a:schemeClr val="accent1">
                    <a:lumMod val="75000"/>
                  </a:schemeClr>
                </a:solidFill>
                <a:latin typeface="Noto Sans CJK SC Black" panose="020B0A00000000000000" pitchFamily="34" charset="-128"/>
                <a:ea typeface="Noto Sans CJK SC Black" panose="020B0A00000000000000" pitchFamily="34" charset="-128"/>
                <a:cs typeface="+mn-cs"/>
              </a:rPr>
              <a:t>海报</a:t>
            </a:r>
            <a:endParaRPr lang="en-GB" altLang="zh-TW" dirty="0">
              <a:solidFill>
                <a:schemeClr val="accent1">
                  <a:lumMod val="75000"/>
                </a:schemeClr>
              </a:solidFill>
              <a:latin typeface="Noto Sans CJK SC Black" panose="020B0A00000000000000" pitchFamily="34" charset="-128"/>
              <a:ea typeface="Noto Sans CJK SC Black" panose="020B0A00000000000000" pitchFamily="34" charset="-128"/>
            </a:endParaRPr>
          </a:p>
          <a:p>
            <a:pPr marL="342900" indent="-342900">
              <a:buFont typeface="+mj-lt"/>
              <a:buAutoNum type="arabicPeriod"/>
            </a:pPr>
            <a:r>
              <a:rPr lang="zh-TW" altLang="en-US" sz="1800" dirty="0">
                <a:solidFill>
                  <a:schemeClr val="accent1">
                    <a:lumMod val="75000"/>
                  </a:schemeClr>
                </a:solidFill>
                <a:latin typeface="Noto Sans CJK SC Black" panose="020B0A00000000000000" pitchFamily="34" charset="-128"/>
                <a:ea typeface="Noto Sans CJK SC Black" panose="020B0A00000000000000" pitchFamily="34" charset="-128"/>
                <a:cs typeface="+mn-cs"/>
              </a:rPr>
              <a:t>小车</a:t>
            </a:r>
            <a:endParaRPr lang="en-GB" altLang="zh-TW" dirty="0">
              <a:solidFill>
                <a:schemeClr val="accent1">
                  <a:lumMod val="75000"/>
                </a:schemeClr>
              </a:solidFill>
              <a:latin typeface="Noto Sans CJK SC Black" panose="020B0A00000000000000" pitchFamily="34" charset="-128"/>
              <a:ea typeface="Noto Sans CJK SC Black" panose="020B0A00000000000000" pitchFamily="34" charset="-128"/>
            </a:endParaRPr>
          </a:p>
          <a:p>
            <a:pPr marL="342900" indent="-342900">
              <a:buFont typeface="+mj-lt"/>
              <a:buAutoNum type="arabicPeriod"/>
            </a:pPr>
            <a:r>
              <a:rPr lang="zh-TW" altLang="en-US" sz="1800" dirty="0">
                <a:solidFill>
                  <a:schemeClr val="accent1">
                    <a:lumMod val="75000"/>
                  </a:schemeClr>
                </a:solidFill>
                <a:latin typeface="Noto Sans CJK SC Black" panose="020B0A00000000000000" pitchFamily="34" charset="-128"/>
                <a:ea typeface="Noto Sans CJK SC Black" panose="020B0A00000000000000" pitchFamily="34" charset="-128"/>
                <a:cs typeface="+mn-cs"/>
              </a:rPr>
              <a:t>交通灯系统</a:t>
            </a:r>
            <a:endParaRPr lang="en-GB" altLang="zh-TW" dirty="0">
              <a:solidFill>
                <a:schemeClr val="accent1">
                  <a:lumMod val="75000"/>
                </a:schemeClr>
              </a:solidFill>
              <a:latin typeface="Noto Sans CJK SC Black" panose="020B0A00000000000000" pitchFamily="34" charset="-128"/>
              <a:ea typeface="Noto Sans CJK SC Black" panose="020B0A00000000000000" pitchFamily="34" charset="-128"/>
            </a:endParaRPr>
          </a:p>
          <a:p>
            <a:pPr marL="342900" indent="-342900">
              <a:buFont typeface="+mj-lt"/>
              <a:buAutoNum type="arabicPeriod"/>
            </a:pPr>
            <a:r>
              <a:rPr lang="en-GB" altLang="zh-TW" sz="1800" dirty="0">
                <a:solidFill>
                  <a:schemeClr val="accent1">
                    <a:lumMod val="75000"/>
                  </a:schemeClr>
                </a:solidFill>
                <a:latin typeface="Noto Sans CJK SC Black" panose="020B0A00000000000000" pitchFamily="34" charset="-128"/>
                <a:ea typeface="Noto Sans CJK SC Black" panose="020B0A00000000000000" pitchFamily="34" charset="-128"/>
                <a:cs typeface="+mn-cs"/>
              </a:rPr>
              <a:t>5</a:t>
            </a:r>
            <a:r>
              <a:rPr lang="zh-TW" altLang="en-US" sz="1800" dirty="0">
                <a:solidFill>
                  <a:schemeClr val="accent1">
                    <a:lumMod val="75000"/>
                  </a:schemeClr>
                </a:solidFill>
                <a:latin typeface="Noto Sans CJK SC Black" panose="020B0A00000000000000" pitchFamily="34" charset="-128"/>
                <a:ea typeface="Noto Sans CJK SC Black" panose="020B0A00000000000000" pitchFamily="34" charset="-128"/>
                <a:cs typeface="+mn-cs"/>
              </a:rPr>
              <a:t>分钟展示</a:t>
            </a:r>
            <a:endParaRPr lang="en-GB" altLang="zh-TW" sz="1800" dirty="0">
              <a:solidFill>
                <a:schemeClr val="accent1">
                  <a:lumMod val="75000"/>
                </a:schemeClr>
              </a:solidFill>
              <a:latin typeface="Noto Sans CJK SC Black" panose="020B0A00000000000000" pitchFamily="34" charset="-128"/>
              <a:ea typeface="Noto Sans CJK SC Black" panose="020B0A00000000000000" pitchFamily="34" charset="-128"/>
              <a:cs typeface="+mn-cs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accent1">
                    <a:lumMod val="75000"/>
                  </a:schemeClr>
                </a:solidFill>
                <a:latin typeface="Noto Sans CJK SC Black" panose="020B0A00000000000000" pitchFamily="34" charset="-128"/>
                <a:ea typeface="Noto Sans CJK SC Black" panose="020B0A00000000000000" pitchFamily="34" charset="-128"/>
              </a:rPr>
              <a:t>学习内容</a:t>
            </a:r>
            <a:endParaRPr lang="en-GB" altLang="zh-TW" dirty="0">
              <a:solidFill>
                <a:schemeClr val="accent1">
                  <a:lumMod val="75000"/>
                </a:schemeClr>
              </a:solidFill>
              <a:latin typeface="Noto Sans CJK SC Black" panose="020B0A00000000000000" pitchFamily="34" charset="-128"/>
              <a:ea typeface="Noto Sans CJK SC Black" panose="020B0A00000000000000" pitchFamily="34" charset="-128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accent1">
                    <a:lumMod val="75000"/>
                  </a:schemeClr>
                </a:solidFill>
                <a:latin typeface="Noto Sans CJK SC Black" panose="020B0A00000000000000" pitchFamily="34" charset="-128"/>
                <a:ea typeface="Noto Sans CJK SC Black" panose="020B0A00000000000000" pitchFamily="34" charset="-128"/>
              </a:rPr>
              <a:t>团队介绍 分工</a:t>
            </a:r>
            <a:endParaRPr lang="en-GB" altLang="zh-TW" dirty="0">
              <a:solidFill>
                <a:schemeClr val="accent1">
                  <a:lumMod val="75000"/>
                </a:schemeClr>
              </a:solidFill>
              <a:latin typeface="Noto Sans CJK SC Black" panose="020B0A00000000000000" pitchFamily="34" charset="-128"/>
              <a:ea typeface="Noto Sans CJK SC Black" panose="020B0A00000000000000" pitchFamily="34" charset="-128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accent1">
                    <a:lumMod val="75000"/>
                  </a:schemeClr>
                </a:solidFill>
                <a:latin typeface="Noto Sans CJK SC Black" panose="020B0A00000000000000" pitchFamily="34" charset="-128"/>
                <a:ea typeface="Noto Sans CJK SC Black" panose="020B0A00000000000000" pitchFamily="34" charset="-128"/>
              </a:rPr>
              <a:t>发现问题</a:t>
            </a:r>
            <a:endParaRPr lang="en-GB" altLang="zh-TW" dirty="0">
              <a:solidFill>
                <a:schemeClr val="accent1">
                  <a:lumMod val="75000"/>
                </a:schemeClr>
              </a:solidFill>
              <a:latin typeface="Noto Sans CJK SC Black" panose="020B0A00000000000000" pitchFamily="34" charset="-128"/>
              <a:ea typeface="Noto Sans CJK SC Black" panose="020B0A00000000000000" pitchFamily="34" charset="-128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accent1">
                    <a:lumMod val="75000"/>
                  </a:schemeClr>
                </a:solidFill>
                <a:latin typeface="Noto Sans CJK SC Black" panose="020B0A00000000000000" pitchFamily="34" charset="-128"/>
                <a:ea typeface="Noto Sans CJK SC Black" panose="020B0A00000000000000" pitchFamily="34" charset="-128"/>
                <a:cs typeface="+mn-cs"/>
              </a:rPr>
              <a:t>方案和设计逻辑</a:t>
            </a:r>
            <a:endParaRPr lang="en-GB" altLang="zh-TW" dirty="0">
              <a:solidFill>
                <a:schemeClr val="accent1">
                  <a:lumMod val="75000"/>
                </a:schemeClr>
              </a:solidFill>
              <a:latin typeface="Noto Sans CJK SC Black" panose="020B0A00000000000000" pitchFamily="34" charset="-128"/>
              <a:ea typeface="Noto Sans CJK SC Black" panose="020B0A00000000000000" pitchFamily="34" charset="-128"/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accent1">
                    <a:lumMod val="75000"/>
                  </a:schemeClr>
                </a:solidFill>
                <a:latin typeface="Noto Sans CJK SC Black" panose="020B0A00000000000000" pitchFamily="34" charset="-128"/>
                <a:ea typeface="Noto Sans CJK SC Black" panose="020B0A00000000000000" pitchFamily="34" charset="-128"/>
              </a:rPr>
              <a:t>传感器</a:t>
            </a:r>
            <a:endParaRPr lang="en-GB" altLang="zh-TW" dirty="0">
              <a:solidFill>
                <a:schemeClr val="accent1">
                  <a:lumMod val="75000"/>
                </a:schemeClr>
              </a:solidFill>
              <a:latin typeface="Noto Sans CJK SC Black" panose="020B0A00000000000000" pitchFamily="34" charset="-128"/>
              <a:ea typeface="Noto Sans CJK SC Black" panose="020B0A00000000000000" pitchFamily="34" charset="-128"/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accent1">
                    <a:lumMod val="75000"/>
                  </a:schemeClr>
                </a:solidFill>
                <a:latin typeface="Noto Sans CJK SC Black" panose="020B0A00000000000000" pitchFamily="34" charset="-128"/>
                <a:ea typeface="Noto Sans CJK SC Black" panose="020B0A00000000000000" pitchFamily="34" charset="-128"/>
                <a:cs typeface="+mn-cs"/>
              </a:rPr>
              <a:t>功能</a:t>
            </a:r>
            <a:endParaRPr lang="en-GB" altLang="zh-TW" dirty="0">
              <a:solidFill>
                <a:schemeClr val="accent1">
                  <a:lumMod val="75000"/>
                </a:schemeClr>
              </a:solidFill>
              <a:latin typeface="Noto Sans CJK SC Black" panose="020B0A00000000000000" pitchFamily="34" charset="-128"/>
              <a:ea typeface="Noto Sans CJK SC Black" panose="020B0A00000000000000" pitchFamily="34" charset="-128"/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accent1">
                    <a:lumMod val="75000"/>
                  </a:schemeClr>
                </a:solidFill>
                <a:latin typeface="Noto Sans CJK SC Black" panose="020B0A00000000000000" pitchFamily="34" charset="-128"/>
                <a:ea typeface="Noto Sans CJK SC Black" panose="020B0A00000000000000" pitchFamily="34" charset="-128"/>
                <a:cs typeface="+mn-cs"/>
              </a:rPr>
              <a:t>草图</a:t>
            </a:r>
            <a:endParaRPr lang="en-GB" altLang="zh-TW" dirty="0">
              <a:solidFill>
                <a:schemeClr val="accent1">
                  <a:lumMod val="75000"/>
                </a:schemeClr>
              </a:solidFill>
              <a:latin typeface="Noto Sans CJK SC Black" panose="020B0A00000000000000" pitchFamily="34" charset="-128"/>
              <a:ea typeface="Noto Sans CJK SC Black" panose="020B0A00000000000000" pitchFamily="34" charset="-128"/>
              <a:cs typeface="+mn-cs"/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accent1">
                    <a:lumMod val="75000"/>
                  </a:schemeClr>
                </a:solidFill>
                <a:latin typeface="Noto Sans CJK SC Black" panose="020B0A00000000000000" pitchFamily="34" charset="-128"/>
                <a:ea typeface="Noto Sans CJK SC Black" panose="020B0A00000000000000" pitchFamily="34" charset="-128"/>
              </a:rPr>
              <a:t>其他图片辅助</a:t>
            </a:r>
            <a:br>
              <a:rPr lang="en-GB" altLang="zh-TW" dirty="0">
                <a:solidFill>
                  <a:schemeClr val="accent1">
                    <a:lumMod val="75000"/>
                  </a:schemeClr>
                </a:solidFill>
                <a:latin typeface="Noto Sans CJK SC Black" panose="020B0A00000000000000" pitchFamily="34" charset="-128"/>
                <a:ea typeface="Noto Sans CJK SC Black" panose="020B0A00000000000000" pitchFamily="34" charset="-128"/>
                <a:cs typeface="+mn-cs"/>
              </a:rPr>
            </a:br>
            <a:endParaRPr lang="en-GB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B0A7416-F925-80B5-40CB-EA85AE514429}"/>
              </a:ext>
            </a:extLst>
          </p:cNvPr>
          <p:cNvSpPr txBox="1"/>
          <p:nvPr/>
        </p:nvSpPr>
        <p:spPr>
          <a:xfrm>
            <a:off x="274622" y="237320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800" dirty="0">
                <a:solidFill>
                  <a:srgbClr val="156082">
                    <a:lumMod val="60000"/>
                    <a:lumOff val="40000"/>
                  </a:srgbClr>
                </a:solidFill>
                <a:latin typeface="HGGTZH Bold" panose="02000500000000000000" pitchFamily="2" charset="-122"/>
                <a:ea typeface="HGGTZH Bold" panose="02000500000000000000" pitchFamily="2" charset="-122"/>
              </a:rPr>
              <a:t>工程与设计比赛</a:t>
            </a:r>
            <a:endParaRPr lang="en-GB" sz="28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8C1E1C3-968C-A7D5-068B-68DED6F2BBD5}"/>
              </a:ext>
            </a:extLst>
          </p:cNvPr>
          <p:cNvSpPr txBox="1"/>
          <p:nvPr/>
        </p:nvSpPr>
        <p:spPr>
          <a:xfrm>
            <a:off x="3137845" y="286544"/>
            <a:ext cx="38443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800" dirty="0">
                <a:solidFill>
                  <a:schemeClr val="accent1">
                    <a:lumMod val="75000"/>
                  </a:schemeClr>
                </a:solidFill>
                <a:latin typeface="Noto Sans CJK SC Black" panose="020B0A00000000000000" pitchFamily="34" charset="-128"/>
                <a:ea typeface="Noto Sans CJK SC Black" panose="020B0A00000000000000" pitchFamily="34" charset="-128"/>
                <a:cs typeface="+mn-cs"/>
              </a:rPr>
              <a:t>海报内容</a:t>
            </a:r>
            <a:endParaRPr lang="en-GB" dirty="0"/>
          </a:p>
        </p:txBody>
      </p:sp>
      <p:pic>
        <p:nvPicPr>
          <p:cNvPr id="33" name="Picture 32" descr="A close up of a sign&#10;&#10;Description automatically generated">
            <a:extLst>
              <a:ext uri="{FF2B5EF4-FFF2-40B4-BE49-F238E27FC236}">
                <a16:creationId xmlns:a16="http://schemas.microsoft.com/office/drawing/2014/main" id="{7FD27837-9158-624D-7CB7-A7F7FA7931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8279" y="264015"/>
            <a:ext cx="3483584" cy="527816"/>
          </a:xfrm>
          <a:prstGeom prst="rect">
            <a:avLst/>
          </a:prstGeom>
        </p:spPr>
      </p:pic>
      <p:pic>
        <p:nvPicPr>
          <p:cNvPr id="36" name="Picture 35" descr="A blue and yellow logo&#10;&#10;Description automatically generated">
            <a:extLst>
              <a:ext uri="{FF2B5EF4-FFF2-40B4-BE49-F238E27FC236}">
                <a16:creationId xmlns:a16="http://schemas.microsoft.com/office/drawing/2014/main" id="{52FE3EE2-F8B0-F5CA-9DFF-A95715F51A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0606" y="176859"/>
            <a:ext cx="646388" cy="688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7103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940</Words>
  <Application>Microsoft Office PowerPoint</Application>
  <PresentationFormat>Widescreen</PresentationFormat>
  <Paragraphs>155</Paragraphs>
  <Slides>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8" baseType="lpstr">
      <vt:lpstr>仿宋</vt:lpstr>
      <vt:lpstr>HGGTZH Bold</vt:lpstr>
      <vt:lpstr>Noto Sans CJK SC Black</vt:lpstr>
      <vt:lpstr>Noto Sans CJK SC Light</vt:lpstr>
      <vt:lpstr>Noto Sans CJK SC Regular</vt:lpstr>
      <vt:lpstr>Aptos</vt:lpstr>
      <vt:lpstr>Aptos Display</vt:lpstr>
      <vt:lpstr>Aptos Narrow</vt:lpstr>
      <vt:lpstr>Arial</vt:lpstr>
      <vt:lpstr>Office Theme</vt:lpstr>
      <vt:lpstr>PowerPoint Presentation</vt:lpstr>
      <vt:lpstr>PowerPoint Presentation</vt:lpstr>
      <vt:lpstr>PowerPoint Presentation</vt:lpstr>
      <vt:lpstr>A1海报</vt:lpstr>
      <vt:lpstr>概念主题： 铜仁一中初级中学 服务机器人  解决问题： 清洁洗手间 服务 打扫  要有什么功能？ 传感器达到这些功能？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Ka Man CHOI</dc:creator>
  <cp:lastModifiedBy>Ka Man CHOI</cp:lastModifiedBy>
  <cp:revision>1</cp:revision>
  <dcterms:created xsi:type="dcterms:W3CDTF">2024-07-20T01:02:39Z</dcterms:created>
  <dcterms:modified xsi:type="dcterms:W3CDTF">2024-07-20T01:02:57Z</dcterms:modified>
</cp:coreProperties>
</file>